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202" r:id="rId2"/>
    <p:sldId id="1184" r:id="rId3"/>
    <p:sldId id="1156" r:id="rId4"/>
    <p:sldId id="256" r:id="rId5"/>
    <p:sldId id="258" r:id="rId6"/>
    <p:sldId id="257" r:id="rId7"/>
    <p:sldId id="1182" r:id="rId8"/>
    <p:sldId id="384" r:id="rId9"/>
    <p:sldId id="386" r:id="rId10"/>
    <p:sldId id="385" r:id="rId11"/>
    <p:sldId id="1152" r:id="rId12"/>
    <p:sldId id="303" r:id="rId13"/>
    <p:sldId id="304" r:id="rId14"/>
    <p:sldId id="305" r:id="rId15"/>
    <p:sldId id="306" r:id="rId16"/>
    <p:sldId id="310" r:id="rId17"/>
    <p:sldId id="311" r:id="rId18"/>
    <p:sldId id="315" r:id="rId19"/>
    <p:sldId id="340" r:id="rId20"/>
    <p:sldId id="342" r:id="rId21"/>
    <p:sldId id="343" r:id="rId22"/>
    <p:sldId id="345" r:id="rId23"/>
    <p:sldId id="346" r:id="rId24"/>
    <p:sldId id="1160" r:id="rId25"/>
    <p:sldId id="1161" r:id="rId26"/>
    <p:sldId id="1158" r:id="rId27"/>
    <p:sldId id="368" r:id="rId28"/>
    <p:sldId id="370" r:id="rId29"/>
    <p:sldId id="371" r:id="rId30"/>
    <p:sldId id="372" r:id="rId31"/>
    <p:sldId id="373" r:id="rId32"/>
    <p:sldId id="375" r:id="rId33"/>
    <p:sldId id="376" r:id="rId34"/>
    <p:sldId id="377" r:id="rId35"/>
    <p:sldId id="378" r:id="rId36"/>
    <p:sldId id="379" r:id="rId37"/>
    <p:sldId id="380" r:id="rId38"/>
    <p:sldId id="1198" r:id="rId39"/>
    <p:sldId id="382" r:id="rId40"/>
    <p:sldId id="1155" r:id="rId41"/>
    <p:sldId id="1183" r:id="rId42"/>
    <p:sldId id="259" r:id="rId43"/>
    <p:sldId id="260" r:id="rId44"/>
    <p:sldId id="262" r:id="rId45"/>
    <p:sldId id="263" r:id="rId46"/>
    <p:sldId id="293" r:id="rId47"/>
    <p:sldId id="295" r:id="rId48"/>
    <p:sldId id="317" r:id="rId49"/>
    <p:sldId id="318" r:id="rId50"/>
    <p:sldId id="319" r:id="rId51"/>
    <p:sldId id="320" r:id="rId52"/>
    <p:sldId id="321" r:id="rId53"/>
    <p:sldId id="324" r:id="rId54"/>
    <p:sldId id="325" r:id="rId55"/>
    <p:sldId id="326" r:id="rId56"/>
    <p:sldId id="327" r:id="rId57"/>
    <p:sldId id="383" r:id="rId58"/>
    <p:sldId id="350" r:id="rId59"/>
    <p:sldId id="352" r:id="rId60"/>
    <p:sldId id="353" r:id="rId61"/>
    <p:sldId id="354" r:id="rId62"/>
    <p:sldId id="358" r:id="rId63"/>
    <p:sldId id="360" r:id="rId64"/>
    <p:sldId id="361" r:id="rId65"/>
    <p:sldId id="362" r:id="rId66"/>
    <p:sldId id="363" r:id="rId67"/>
    <p:sldId id="364" r:id="rId68"/>
    <p:sldId id="1191" r:id="rId69"/>
    <p:sldId id="1192" r:id="rId70"/>
    <p:sldId id="1193" r:id="rId71"/>
    <p:sldId id="1194" r:id="rId72"/>
    <p:sldId id="1195" r:id="rId73"/>
    <p:sldId id="1196" r:id="rId74"/>
    <p:sldId id="1197" r:id="rId75"/>
    <p:sldId id="1154" r:id="rId76"/>
    <p:sldId id="387" r:id="rId77"/>
    <p:sldId id="1162" r:id="rId78"/>
    <p:sldId id="1163" r:id="rId79"/>
    <p:sldId id="1164" r:id="rId80"/>
    <p:sldId id="1165" r:id="rId81"/>
    <p:sldId id="1166" r:id="rId82"/>
    <p:sldId id="1167" r:id="rId83"/>
    <p:sldId id="1168" r:id="rId84"/>
    <p:sldId id="1169" r:id="rId85"/>
    <p:sldId id="1170" r:id="rId86"/>
    <p:sldId id="1171" r:id="rId87"/>
    <p:sldId id="1172" r:id="rId88"/>
    <p:sldId id="1173" r:id="rId89"/>
    <p:sldId id="1174" r:id="rId90"/>
    <p:sldId id="1175" r:id="rId91"/>
    <p:sldId id="1176" r:id="rId92"/>
    <p:sldId id="1177" r:id="rId93"/>
    <p:sldId id="1178" r:id="rId94"/>
    <p:sldId id="1179" r:id="rId95"/>
    <p:sldId id="118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4" autoAdjust="0"/>
    <p:restoredTop sz="86735" autoAdjust="0"/>
  </p:normalViewPr>
  <p:slideViewPr>
    <p:cSldViewPr snapToGrid="0">
      <p:cViewPr varScale="1">
        <p:scale>
          <a:sx n="113" d="100"/>
          <a:sy n="113" d="100"/>
        </p:scale>
        <p:origin x="402" y="96"/>
      </p:cViewPr>
      <p:guideLst/>
    </p:cSldViewPr>
  </p:slideViewPr>
  <p:notesTextViewPr>
    <p:cViewPr>
      <p:scale>
        <a:sx n="1" d="1"/>
        <a:sy n="1" d="1"/>
      </p:scale>
      <p:origin x="0" y="0"/>
    </p:cViewPr>
  </p:notesTextViewPr>
  <p:sorterViewPr>
    <p:cViewPr>
      <p:scale>
        <a:sx n="100" d="100"/>
        <a:sy n="100" d="100"/>
      </p:scale>
      <p:origin x="0" y="-97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97D2-CD38-478F-9923-23CBC0D7F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FD2C3B4-63A7-4DAA-93A5-C01575323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7F3CDCF-4DBB-4438-8E42-2BA770747982}"/>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40E26919-EE0B-486E-B82F-308DA7EFAC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FFDEC7-10D3-44F1-9411-5C415F4FDE3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262275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379D-CA3A-4464-A606-5DB967D165E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BA65BD-9AAA-4AA8-B665-06E5EDEA82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5E85C3-A70E-4887-B38D-1C76195A4F84}"/>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30CDAB8B-B625-499F-97C5-526309AB603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E3058D-8297-4098-928D-BE3316FC9B39}"/>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64008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357B-7DF6-479C-88C9-55EB76C949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658B413-2437-4734-BF79-506D909837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F61163-1BB2-4286-ABFF-0D43D66E8952}"/>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A8529B2E-0FB8-4A5D-9E6D-BA8ACD01F7A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AE080B1-AC68-4E3B-8449-C7DD2EA956D3}"/>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3688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60B8-F659-46E4-BDD9-46611BE5ECD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8B16D67-B158-4FEB-8351-2E9E03EACE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725EAE-0FB8-4AA1-B15C-60DEC364903D}"/>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013BBA54-FA30-43BE-A50C-52C2FD2EBAA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2C3E95-D150-4B79-B9D0-EB7EB6EB5281}"/>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23050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B429-51C4-4D46-A9FE-C74E570EA6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1EAC225-C9AB-48DD-BDF6-1ABA27766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2F4F77-6D10-41B8-A14C-A5EC3DCDE0D2}"/>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AE4A9CEB-6941-466B-BEA8-38F71E86F4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BE1E9F-79F8-4272-B37C-62E155F2EF6A}"/>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31837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A6A6-A665-4C11-B65F-89FF9B3A01B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191C18-4986-4C5C-B890-6077F4663E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831A70B-8BE4-4ED6-9979-00FEC4077A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7121534-5CB2-4803-8D65-287E82E796E9}"/>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6" name="Footer Placeholder 5">
            <a:extLst>
              <a:ext uri="{FF2B5EF4-FFF2-40B4-BE49-F238E27FC236}">
                <a16:creationId xmlns:a16="http://schemas.microsoft.com/office/drawing/2014/main" id="{73DA6125-8B9C-421E-A4CC-29A611BEE3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6EEFF92-AAFC-466B-A59C-0E163F157792}"/>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400893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F079-1B8C-4769-8F05-F112B17AFEB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05C7940-0277-48A2-BD07-2C2479C581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4129F91-39A8-4B44-9F60-6E9F176A29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10195D9-D5CD-41E1-B69D-0EA357DE8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EC19EF-CFB3-428D-9E8E-A9E431EEBA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219BEC5-E8E2-4904-84CE-2251C7D21824}"/>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8" name="Footer Placeholder 7">
            <a:extLst>
              <a:ext uri="{FF2B5EF4-FFF2-40B4-BE49-F238E27FC236}">
                <a16:creationId xmlns:a16="http://schemas.microsoft.com/office/drawing/2014/main" id="{33ABED38-3EAF-47CF-A2A5-465742179E7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8FC4499-4FF1-42E4-B1E0-925A66AF39C7}"/>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84589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DB88-649F-4921-8FC2-02DC98F1AB6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0B70CC2-0945-431A-BC84-7ED52C717CBF}"/>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4" name="Footer Placeholder 3">
            <a:extLst>
              <a:ext uri="{FF2B5EF4-FFF2-40B4-BE49-F238E27FC236}">
                <a16:creationId xmlns:a16="http://schemas.microsoft.com/office/drawing/2014/main" id="{FC57F912-1468-4A71-813B-FEA2832C07B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E1B7283-2122-4CD9-95C8-940DA3C750F5}"/>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41480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E6802-2849-4E31-BEC9-91CFBF7F770A}"/>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3" name="Footer Placeholder 2">
            <a:extLst>
              <a:ext uri="{FF2B5EF4-FFF2-40B4-BE49-F238E27FC236}">
                <a16:creationId xmlns:a16="http://schemas.microsoft.com/office/drawing/2014/main" id="{32E2DA39-C7C7-432D-9A8E-09D28F767C4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F79C3BA-891D-4111-BBBD-31B49A5E3645}"/>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423079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B8B3-1554-4F8D-A7A9-367D92E5B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209E71E-DAEE-4149-B427-925D34340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A8E6147-EC24-4B1F-A31B-272256B66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458B61-3170-46B8-B484-5688CE88BA51}"/>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6" name="Footer Placeholder 5">
            <a:extLst>
              <a:ext uri="{FF2B5EF4-FFF2-40B4-BE49-F238E27FC236}">
                <a16:creationId xmlns:a16="http://schemas.microsoft.com/office/drawing/2014/main" id="{5A006CEC-3961-4B3C-A5D7-F688C1A438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1ECEE1F-ED87-4E72-BD3C-69F09427BFC5}"/>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4236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55B6-D05B-4AF4-BF19-A8FBCF650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F25D916-1ACE-46A8-AAE8-1C0C690A49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791AFF6-B1F9-40CE-93DA-2058AF248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1AFBAC-ED3A-4BFB-97F4-AA50F0CA5582}"/>
              </a:ext>
            </a:extLst>
          </p:cNvPr>
          <p:cNvSpPr>
            <a:spLocks noGrp="1"/>
          </p:cNvSpPr>
          <p:nvPr>
            <p:ph type="dt" sz="half" idx="10"/>
          </p:nvPr>
        </p:nvSpPr>
        <p:spPr/>
        <p:txBody>
          <a:bodyPr/>
          <a:lstStyle/>
          <a:p>
            <a:fld id="{07FFC2CA-C39A-4403-94C0-2C6B8D54F5E6}" type="datetimeFigureOut">
              <a:rPr lang="en-CA" smtClean="0"/>
              <a:t>2024-01-16</a:t>
            </a:fld>
            <a:endParaRPr lang="en-CA"/>
          </a:p>
        </p:txBody>
      </p:sp>
      <p:sp>
        <p:nvSpPr>
          <p:cNvPr id="6" name="Footer Placeholder 5">
            <a:extLst>
              <a:ext uri="{FF2B5EF4-FFF2-40B4-BE49-F238E27FC236}">
                <a16:creationId xmlns:a16="http://schemas.microsoft.com/office/drawing/2014/main" id="{8D3E6394-9B7F-4296-93FB-F32CA562AB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F30F014-7B66-4952-AEB3-FFFD41679732}"/>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25747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104FA-D722-4F11-801E-F0FE646F2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840B39-47AB-4346-997C-7F6C1C6CF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3F988E-DEA9-4989-AE4F-15376E30A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FC2CA-C39A-4403-94C0-2C6B8D54F5E6}" type="datetimeFigureOut">
              <a:rPr lang="en-CA" smtClean="0"/>
              <a:t>2024-01-16</a:t>
            </a:fld>
            <a:endParaRPr lang="en-CA"/>
          </a:p>
        </p:txBody>
      </p:sp>
      <p:sp>
        <p:nvSpPr>
          <p:cNvPr id="5" name="Footer Placeholder 4">
            <a:extLst>
              <a:ext uri="{FF2B5EF4-FFF2-40B4-BE49-F238E27FC236}">
                <a16:creationId xmlns:a16="http://schemas.microsoft.com/office/drawing/2014/main" id="{27A741F1-11D2-4CE4-9D37-B90A18981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E6A03C8-0BDF-4747-B54D-40A771DA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0106D-59F2-4BDC-986B-15F585F04595}" type="slidenum">
              <a:rPr lang="en-CA" smtClean="0"/>
              <a:t>‹#›</a:t>
            </a:fld>
            <a:endParaRPr lang="en-CA"/>
          </a:p>
        </p:txBody>
      </p:sp>
    </p:spTree>
    <p:extLst>
      <p:ext uri="{BB962C8B-B14F-4D97-AF65-F5344CB8AC3E}">
        <p14:creationId xmlns:p14="http://schemas.microsoft.com/office/powerpoint/2010/main" val="3245213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7.xml"/><Relationship Id="rId4" Type="http://schemas.openxmlformats.org/officeDocument/2006/relationships/image" Target="../media/image7.tif"/></Relationships>
</file>

<file path=ppt/slides/_rels/slide50.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7.xml"/><Relationship Id="rId4" Type="http://schemas.openxmlformats.org/officeDocument/2006/relationships/image" Target="../media/image10.tif"/></Relationships>
</file>

<file path=ppt/slides/_rels/slide60.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t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image" Target="../media/image71.tif"/><Relationship Id="rId1" Type="http://schemas.openxmlformats.org/officeDocument/2006/relationships/slideLayout" Target="../slideLayouts/slideLayout7.xml"/><Relationship Id="rId4" Type="http://schemas.openxmlformats.org/officeDocument/2006/relationships/image" Target="../media/image73.t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88A8-B240-020B-C288-6925B2A24527}"/>
              </a:ext>
            </a:extLst>
          </p:cNvPr>
          <p:cNvSpPr>
            <a:spLocks noGrp="1"/>
          </p:cNvSpPr>
          <p:nvPr>
            <p:ph type="title"/>
          </p:nvPr>
        </p:nvSpPr>
        <p:spPr>
          <a:xfrm>
            <a:off x="2156178" y="365125"/>
            <a:ext cx="9505244" cy="1325563"/>
          </a:xfrm>
        </p:spPr>
        <p:txBody>
          <a:bodyPr>
            <a:normAutofit fontScale="90000"/>
          </a:bodyPr>
          <a:lstStyle/>
          <a:p>
            <a:r>
              <a:rPr lang="en-US" sz="3600" dirty="0">
                <a:solidFill>
                  <a:schemeClr val="bg1"/>
                </a:solidFill>
              </a:rPr>
              <a:t>Head and Neck Cancer International Group (HNCIG) classification for </a:t>
            </a:r>
            <a:r>
              <a:rPr lang="en-US" sz="3600" dirty="0" err="1">
                <a:solidFill>
                  <a:schemeClr val="bg1"/>
                </a:solidFill>
              </a:rPr>
              <a:t>extranodal</a:t>
            </a:r>
            <a:r>
              <a:rPr lang="en-US" sz="3600" dirty="0">
                <a:solidFill>
                  <a:schemeClr val="bg1"/>
                </a:solidFill>
              </a:rPr>
              <a:t> extension on imaging (</a:t>
            </a:r>
            <a:r>
              <a:rPr lang="en-US" sz="3600" dirty="0" err="1">
                <a:solidFill>
                  <a:schemeClr val="bg1"/>
                </a:solidFill>
              </a:rPr>
              <a:t>iENE</a:t>
            </a:r>
            <a:r>
              <a:rPr lang="en-US" sz="3600" dirty="0">
                <a:solidFill>
                  <a:schemeClr val="bg1"/>
                </a:solidFill>
              </a:rPr>
              <a:t>)</a:t>
            </a:r>
          </a:p>
        </p:txBody>
      </p:sp>
      <p:sp>
        <p:nvSpPr>
          <p:cNvPr id="3" name="Content Placeholder 2">
            <a:extLst>
              <a:ext uri="{FF2B5EF4-FFF2-40B4-BE49-F238E27FC236}">
                <a16:creationId xmlns:a16="http://schemas.microsoft.com/office/drawing/2014/main" id="{09A79F2A-39ED-B1ED-1330-6105EED5B168}"/>
              </a:ext>
            </a:extLst>
          </p:cNvPr>
          <p:cNvSpPr>
            <a:spLocks noGrp="1"/>
          </p:cNvSpPr>
          <p:nvPr>
            <p:ph idx="1"/>
          </p:nvPr>
        </p:nvSpPr>
        <p:spPr>
          <a:xfrm>
            <a:off x="838200" y="1825625"/>
            <a:ext cx="10515600" cy="4891264"/>
          </a:xfrm>
        </p:spPr>
        <p:txBody>
          <a:bodyPr>
            <a:normAutofit fontScale="32500" lnSpcReduction="20000"/>
          </a:bodyPr>
          <a:lstStyle/>
          <a:p>
            <a:pPr>
              <a:lnSpc>
                <a:spcPct val="150000"/>
              </a:lnSpc>
              <a:spcBef>
                <a:spcPts val="1400"/>
              </a:spcBef>
              <a:spcAft>
                <a:spcPts val="1400"/>
              </a:spcAft>
            </a:pPr>
            <a:r>
              <a:rPr lang="en-GB"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negative (Grade 0): </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None of the radiological features of </a:t>
            </a:r>
            <a:r>
              <a:rPr lang="en-GB" sz="4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below</a:t>
            </a:r>
            <a:endParaRPr lang="en-GB" sz="4000" dirty="0">
              <a:solidFill>
                <a:schemeClr val="bg1"/>
              </a:solidFill>
              <a:effectLst/>
              <a:latin typeface="Calibri" panose="020F0502020204030204" pitchFamily="34" charset="0"/>
              <a:ea typeface="Calibri" panose="020F0502020204030204" pitchFamily="34" charset="0"/>
            </a:endParaRPr>
          </a:p>
          <a:p>
            <a:pPr>
              <a:lnSpc>
                <a:spcPct val="150000"/>
              </a:lnSpc>
              <a:spcBef>
                <a:spcPts val="1400"/>
              </a:spcBef>
              <a:spcAft>
                <a:spcPts val="1400"/>
              </a:spcAft>
            </a:pPr>
            <a:r>
              <a:rPr lang="en-GB"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Grade 1: </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Clearly irregular or ill-defined nodal margins and/or extension into and confined to perinodal fat</a:t>
            </a:r>
            <a:endParaRPr lang="en-GB" sz="4000" dirty="0">
              <a:solidFill>
                <a:schemeClr val="bg1"/>
              </a:solidFill>
              <a:effectLst/>
              <a:latin typeface="Calibri" panose="020F0502020204030204" pitchFamily="34" charset="0"/>
              <a:ea typeface="Calibri" panose="020F0502020204030204" pitchFamily="34" charset="0"/>
            </a:endParaRPr>
          </a:p>
          <a:p>
            <a:pPr>
              <a:lnSpc>
                <a:spcPct val="150000"/>
              </a:lnSpc>
              <a:spcBef>
                <a:spcPts val="1400"/>
              </a:spcBef>
              <a:spcAft>
                <a:spcPts val="1400"/>
              </a:spcAft>
            </a:pPr>
            <a:r>
              <a:rPr lang="en-GB"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Grade 2:</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Clear invasion through two or more inseparable adjoining lymph nodes,  also known as conglomerate or matted or coalescent nodes +/- grade 1 features</a:t>
            </a:r>
            <a:endParaRPr lang="en-GB" sz="4000" dirty="0">
              <a:solidFill>
                <a:schemeClr val="bg1"/>
              </a:solidFill>
              <a:effectLst/>
              <a:latin typeface="Calibri" panose="020F0502020204030204" pitchFamily="34" charset="0"/>
              <a:ea typeface="Calibri" panose="020F0502020204030204" pitchFamily="34" charset="0"/>
            </a:endParaRPr>
          </a:p>
          <a:p>
            <a:pPr>
              <a:lnSpc>
                <a:spcPct val="150000"/>
              </a:lnSpc>
              <a:spcBef>
                <a:spcPts val="1400"/>
              </a:spcBef>
              <a:spcAft>
                <a:spcPts val="1400"/>
              </a:spcAft>
            </a:pPr>
            <a:r>
              <a:rPr lang="en-GB"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Grade 3:</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Clear</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extension into adjacent structures such as muscle, skin, glands, neurovascular bundle +/- grade 1 or 2 features</a:t>
            </a:r>
            <a:endParaRPr lang="en-GB" sz="4000" dirty="0">
              <a:solidFill>
                <a:schemeClr val="bg1"/>
              </a:solidFill>
              <a:effectLst/>
              <a:latin typeface="Calibri" panose="020F0502020204030204" pitchFamily="34" charset="0"/>
              <a:ea typeface="Calibri" panose="020F0502020204030204" pitchFamily="34" charset="0"/>
            </a:endParaRPr>
          </a:p>
          <a:p>
            <a:pPr>
              <a:lnSpc>
                <a:spcPct val="150000"/>
              </a:lnSpc>
              <a:spcBef>
                <a:spcPts val="1400"/>
              </a:spcBef>
              <a:spcAft>
                <a:spcPts val="1400"/>
              </a:spcAft>
            </a:pPr>
            <a:r>
              <a:rPr lang="en-GB" sz="4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Notes:</a:t>
            </a:r>
            <a:r>
              <a:rPr lang="en-GB" sz="43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In your textual report, please indicate all features that are clearly present, and any features that are equivocal. Then please indicate the highest overall grade of features that are clearly present.</a:t>
            </a:r>
            <a:endParaRPr lang="en-GB" sz="4300" dirty="0">
              <a:solidFill>
                <a:schemeClr val="bg1"/>
              </a:solidFill>
              <a:effectLst/>
              <a:latin typeface="Calibri" panose="020F0502020204030204" pitchFamily="34" charset="0"/>
              <a:ea typeface="Calibri" panose="020F0502020204030204" pitchFamily="34" charset="0"/>
            </a:endParaRPr>
          </a:p>
          <a:p>
            <a:pPr>
              <a:lnSpc>
                <a:spcPct val="150000"/>
              </a:lnSpc>
              <a:spcBef>
                <a:spcPts val="1400"/>
              </a:spcBef>
              <a:spcAft>
                <a:spcPts val="1400"/>
              </a:spcAft>
            </a:pPr>
            <a:r>
              <a:rPr lang="en-GB" sz="43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 feature is equivocal – then it is considered as ‘</a:t>
            </a:r>
            <a:r>
              <a:rPr lang="en-GB" sz="43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absent’</a:t>
            </a:r>
            <a:r>
              <a:rPr lang="en-GB" sz="43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in terms of grade. </a:t>
            </a:r>
            <a:endParaRPr lang="en-GB" sz="4300" dirty="0">
              <a:solidFill>
                <a:schemeClr val="bg1"/>
              </a:solidFill>
              <a:effectLst/>
              <a:latin typeface="Calibri" panose="020F0502020204030204" pitchFamily="34" charset="0"/>
              <a:ea typeface="Calibri" panose="020F0502020204030204" pitchFamily="34" charset="0"/>
            </a:endParaRPr>
          </a:p>
          <a:p>
            <a:r>
              <a:rPr lang="en-GB" sz="4300" dirty="0">
                <a:solidFill>
                  <a:schemeClr val="bg1"/>
                </a:solidFill>
                <a:effectLst/>
                <a:latin typeface="Calibri" panose="020F0502020204030204" pitchFamily="34" charset="0"/>
                <a:ea typeface="Calibri" panose="020F0502020204030204" pitchFamily="34" charset="0"/>
              </a:rPr>
              <a:t>E.g., if a case has clear extension into perinodal fat  but equivocal presence of coalescent nodes, then the case is assigned Grade 1, not Grade 2</a:t>
            </a:r>
            <a:r>
              <a:rPr lang="en-GB" sz="4300" dirty="0">
                <a:solidFill>
                  <a:schemeClr val="bg1"/>
                </a:solidFill>
                <a:effectLst/>
              </a:rPr>
              <a:t> </a:t>
            </a:r>
            <a:endParaRPr lang="en-US" sz="4300" dirty="0">
              <a:solidFill>
                <a:schemeClr val="bg1"/>
              </a:solidFill>
            </a:endParaRPr>
          </a:p>
        </p:txBody>
      </p:sp>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spTree>
    <p:extLst>
      <p:ext uri="{BB962C8B-B14F-4D97-AF65-F5344CB8AC3E}">
        <p14:creationId xmlns:p14="http://schemas.microsoft.com/office/powerpoint/2010/main" val="3983131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4D320-A44B-4321-B771-7DB75C9727B1}"/>
              </a:ext>
            </a:extLst>
          </p:cNvPr>
          <p:cNvPicPr>
            <a:picLocks noChangeAspect="1"/>
          </p:cNvPicPr>
          <p:nvPr/>
        </p:nvPicPr>
        <p:blipFill>
          <a:blip r:embed="rId2"/>
          <a:stretch>
            <a:fillRect/>
          </a:stretch>
        </p:blipFill>
        <p:spPr>
          <a:xfrm>
            <a:off x="3490549" y="513943"/>
            <a:ext cx="5210902" cy="5830114"/>
          </a:xfrm>
          <a:prstGeom prst="rect">
            <a:avLst/>
          </a:prstGeom>
        </p:spPr>
      </p:pic>
      <p:sp>
        <p:nvSpPr>
          <p:cNvPr id="3" name="TextBox 2">
            <a:extLst>
              <a:ext uri="{FF2B5EF4-FFF2-40B4-BE49-F238E27FC236}">
                <a16:creationId xmlns:a16="http://schemas.microsoft.com/office/drawing/2014/main" id="{F867BB9B-0A52-4E3E-824C-7092A3743A56}"/>
              </a:ext>
            </a:extLst>
          </p:cNvPr>
          <p:cNvSpPr txBox="1"/>
          <p:nvPr/>
        </p:nvSpPr>
        <p:spPr>
          <a:xfrm>
            <a:off x="1938557" y="5528757"/>
            <a:ext cx="1670201" cy="369332"/>
          </a:xfrm>
          <a:prstGeom prst="rect">
            <a:avLst/>
          </a:prstGeom>
          <a:noFill/>
        </p:spPr>
        <p:txBody>
          <a:bodyPr wrap="none" rtlCol="0">
            <a:spAutoFit/>
          </a:bodyPr>
          <a:lstStyle/>
          <a:p>
            <a:r>
              <a:rPr lang="en-US" dirty="0">
                <a:solidFill>
                  <a:schemeClr val="bg1"/>
                </a:solidFill>
              </a:rPr>
              <a:t>Ill-defined node</a:t>
            </a:r>
            <a:endParaRPr lang="en-CA" dirty="0">
              <a:solidFill>
                <a:schemeClr val="bg1"/>
              </a:solidFill>
            </a:endParaRPr>
          </a:p>
        </p:txBody>
      </p:sp>
      <p:cxnSp>
        <p:nvCxnSpPr>
          <p:cNvPr id="5" name="Straight Arrow Connector 4">
            <a:extLst>
              <a:ext uri="{FF2B5EF4-FFF2-40B4-BE49-F238E27FC236}">
                <a16:creationId xmlns:a16="http://schemas.microsoft.com/office/drawing/2014/main" id="{A68FBE6A-79D2-4DF2-87E8-DB32AF2DCDF3}"/>
              </a:ext>
            </a:extLst>
          </p:cNvPr>
          <p:cNvCxnSpPr>
            <a:cxnSpLocks/>
          </p:cNvCxnSpPr>
          <p:nvPr/>
        </p:nvCxnSpPr>
        <p:spPr>
          <a:xfrm flipV="1">
            <a:off x="3608758" y="5060039"/>
            <a:ext cx="1106041" cy="5936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C18DA5E-D485-7B76-350B-8E435845E0C7}"/>
              </a:ext>
            </a:extLst>
          </p:cNvPr>
          <p:cNvSpPr txBox="1">
            <a:spLocks/>
          </p:cNvSpPr>
          <p:nvPr/>
        </p:nvSpPr>
        <p:spPr>
          <a:xfrm>
            <a:off x="397934" y="7725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1 on MRI</a:t>
            </a:r>
          </a:p>
        </p:txBody>
      </p:sp>
    </p:spTree>
    <p:extLst>
      <p:ext uri="{BB962C8B-B14F-4D97-AF65-F5344CB8AC3E}">
        <p14:creationId xmlns:p14="http://schemas.microsoft.com/office/powerpoint/2010/main" val="340859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BE83B-18B1-4EA3-A8B0-EB8DFFABB807}"/>
              </a:ext>
            </a:extLst>
          </p:cNvPr>
          <p:cNvPicPr>
            <a:picLocks noChangeAspect="1"/>
          </p:cNvPicPr>
          <p:nvPr/>
        </p:nvPicPr>
        <p:blipFill rotWithShape="1">
          <a:blip r:embed="rId2">
            <a:extLst>
              <a:ext uri="{28A0092B-C50C-407E-A947-70E740481C1C}">
                <a14:useLocalDpi xmlns:a14="http://schemas.microsoft.com/office/drawing/2010/main" val="0"/>
              </a:ext>
            </a:extLst>
          </a:blip>
          <a:srcRect l="16359" t="5251" r="20219" b="32869"/>
          <a:stretch/>
        </p:blipFill>
        <p:spPr>
          <a:xfrm>
            <a:off x="6271592" y="168965"/>
            <a:ext cx="5647026" cy="6209164"/>
          </a:xfrm>
          <a:prstGeom prst="rect">
            <a:avLst/>
          </a:prstGeom>
        </p:spPr>
      </p:pic>
      <p:sp>
        <p:nvSpPr>
          <p:cNvPr id="5" name="TextBox 4">
            <a:extLst>
              <a:ext uri="{FF2B5EF4-FFF2-40B4-BE49-F238E27FC236}">
                <a16:creationId xmlns:a16="http://schemas.microsoft.com/office/drawing/2014/main" id="{22CF6764-4DCF-4DC3-8A33-D6E846570912}"/>
              </a:ext>
            </a:extLst>
          </p:cNvPr>
          <p:cNvSpPr txBox="1"/>
          <p:nvPr/>
        </p:nvSpPr>
        <p:spPr>
          <a:xfrm>
            <a:off x="988863" y="2644170"/>
            <a:ext cx="4980338"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Coronal contrast enhanced CT</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Left level II node with spiculation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extending into the perinodal fat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pitchFamily="34" charset="0"/>
                <a:cs typeface="Calibri" panose="020F0502020204030204" pitchFamily="34" charset="0"/>
              </a:rPr>
              <a:t>Grade 1</a:t>
            </a:r>
            <a:endParaRPr kumimoji="0" lang="en-CA"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26FEF370-CA00-48C3-B743-8AE1878E757F}"/>
              </a:ext>
            </a:extLst>
          </p:cNvPr>
          <p:cNvCxnSpPr>
            <a:cxnSpLocks/>
          </p:cNvCxnSpPr>
          <p:nvPr/>
        </p:nvCxnSpPr>
        <p:spPr>
          <a:xfrm flipV="1">
            <a:off x="10640391" y="4959257"/>
            <a:ext cx="0" cy="85734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8EBC6FA-8B8B-4068-940D-62F5CBBE077B}"/>
              </a:ext>
            </a:extLst>
          </p:cNvPr>
          <p:cNvCxnSpPr>
            <a:cxnSpLocks/>
          </p:cNvCxnSpPr>
          <p:nvPr/>
        </p:nvCxnSpPr>
        <p:spPr>
          <a:xfrm flipV="1">
            <a:off x="10251731" y="4820110"/>
            <a:ext cx="94973" cy="107379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AA1424-93A2-3342-981E-4BE8F5D7F58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1 on CT scan</a:t>
            </a:r>
            <a:endParaRPr lang="en-US" dirty="0">
              <a:solidFill>
                <a:schemeClr val="bg1"/>
              </a:solidFill>
            </a:endParaRPr>
          </a:p>
        </p:txBody>
      </p:sp>
      <p:sp>
        <p:nvSpPr>
          <p:cNvPr id="3" name="TextBox 2">
            <a:extLst>
              <a:ext uri="{FF2B5EF4-FFF2-40B4-BE49-F238E27FC236}">
                <a16:creationId xmlns:a16="http://schemas.microsoft.com/office/drawing/2014/main" id="{0C2002AB-E521-5100-C584-D83302023192}"/>
              </a:ext>
            </a:extLst>
          </p:cNvPr>
          <p:cNvSpPr txBox="1"/>
          <p:nvPr/>
        </p:nvSpPr>
        <p:spPr>
          <a:xfrm>
            <a:off x="9848758" y="5893904"/>
            <a:ext cx="1583265" cy="338554"/>
          </a:xfrm>
          <a:prstGeom prst="rect">
            <a:avLst/>
          </a:prstGeom>
          <a:noFill/>
        </p:spPr>
        <p:txBody>
          <a:bodyPr wrap="square" rtlCol="0">
            <a:spAutoFit/>
          </a:bodyPr>
          <a:lstStyle/>
          <a:p>
            <a:r>
              <a:rPr lang="en-US" sz="1600" dirty="0">
                <a:solidFill>
                  <a:schemeClr val="bg1"/>
                </a:solidFill>
              </a:rPr>
              <a:t>Grade 1 ENE</a:t>
            </a:r>
          </a:p>
        </p:txBody>
      </p:sp>
    </p:spTree>
    <p:extLst>
      <p:ext uri="{BB962C8B-B14F-4D97-AF65-F5344CB8AC3E}">
        <p14:creationId xmlns:p14="http://schemas.microsoft.com/office/powerpoint/2010/main" val="196468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CD1EB-F5D5-403E-9D80-AE3EF1006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070C1829-96CD-475D-91A5-B74028079ABD}"/>
              </a:ext>
            </a:extLst>
          </p:cNvPr>
          <p:cNvCxnSpPr>
            <a:cxnSpLocks/>
          </p:cNvCxnSpPr>
          <p:nvPr/>
        </p:nvCxnSpPr>
        <p:spPr>
          <a:xfrm flipH="1">
            <a:off x="7016885" y="300908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F69ABC-876B-4E8D-987F-1C450C1251BD}"/>
              </a:ext>
            </a:extLst>
          </p:cNvPr>
          <p:cNvSpPr txBox="1"/>
          <p:nvPr/>
        </p:nvSpPr>
        <p:spPr>
          <a:xfrm>
            <a:off x="7594060" y="2075234"/>
            <a:ext cx="4343112" cy="646331"/>
          </a:xfrm>
          <a:prstGeom prst="rect">
            <a:avLst/>
          </a:prstGeom>
          <a:noFill/>
        </p:spPr>
        <p:txBody>
          <a:bodyPr wrap="none" rtlCol="0">
            <a:spAutoFit/>
          </a:bodyPr>
          <a:lstStyle/>
          <a:p>
            <a:r>
              <a:rPr lang="en-US" dirty="0">
                <a:solidFill>
                  <a:schemeClr val="bg1"/>
                </a:solidFill>
              </a:rPr>
              <a:t>Now focus on this node – ill defined margins</a:t>
            </a:r>
          </a:p>
          <a:p>
            <a:r>
              <a:rPr lang="en-US" dirty="0">
                <a:solidFill>
                  <a:schemeClr val="bg1"/>
                </a:solidFill>
              </a:rPr>
              <a:t>with stranding into the adjacent fat – so G1 </a:t>
            </a:r>
          </a:p>
        </p:txBody>
      </p:sp>
      <p:sp>
        <p:nvSpPr>
          <p:cNvPr id="2" name="TextBox 1">
            <a:extLst>
              <a:ext uri="{FF2B5EF4-FFF2-40B4-BE49-F238E27FC236}">
                <a16:creationId xmlns:a16="http://schemas.microsoft.com/office/drawing/2014/main" id="{245838E3-FAA0-4008-82C5-7EC7747A7F82}"/>
              </a:ext>
            </a:extLst>
          </p:cNvPr>
          <p:cNvSpPr txBox="1"/>
          <p:nvPr/>
        </p:nvSpPr>
        <p:spPr>
          <a:xfrm>
            <a:off x="7594060" y="1151904"/>
            <a:ext cx="4096571" cy="923330"/>
          </a:xfrm>
          <a:prstGeom prst="rect">
            <a:avLst/>
          </a:prstGeom>
          <a:noFill/>
        </p:spPr>
        <p:txBody>
          <a:bodyPr wrap="none" rtlCol="0">
            <a:spAutoFit/>
          </a:bodyPr>
          <a:lstStyle/>
          <a:p>
            <a:r>
              <a:rPr lang="en-US" dirty="0">
                <a:solidFill>
                  <a:schemeClr val="bg1"/>
                </a:solidFill>
              </a:rPr>
              <a:t>CT scan -</a:t>
            </a:r>
            <a:r>
              <a:rPr lang="en-US" dirty="0">
                <a:solidFill>
                  <a:srgbClr val="FF0000"/>
                </a:solidFill>
              </a:rPr>
              <a:t> </a:t>
            </a:r>
            <a:r>
              <a:rPr lang="en-US" dirty="0">
                <a:solidFill>
                  <a:schemeClr val="bg1"/>
                </a:solidFill>
              </a:rPr>
              <a:t>axial:</a:t>
            </a:r>
          </a:p>
          <a:p>
            <a:r>
              <a:rPr lang="en-US" dirty="0">
                <a:solidFill>
                  <a:schemeClr val="bg1"/>
                </a:solidFill>
              </a:rPr>
              <a:t>Ill defined margins with stranding into fat </a:t>
            </a:r>
          </a:p>
          <a:p>
            <a:r>
              <a:rPr lang="en-US" dirty="0">
                <a:solidFill>
                  <a:schemeClr val="bg1"/>
                </a:solidFill>
              </a:rPr>
              <a:t>Grade 1</a:t>
            </a:r>
            <a:endParaRPr lang="en-CA" dirty="0">
              <a:solidFill>
                <a:schemeClr val="bg1"/>
              </a:solidFill>
            </a:endParaRPr>
          </a:p>
        </p:txBody>
      </p:sp>
      <p:sp>
        <p:nvSpPr>
          <p:cNvPr id="5" name="Title 1">
            <a:extLst>
              <a:ext uri="{FF2B5EF4-FFF2-40B4-BE49-F238E27FC236}">
                <a16:creationId xmlns:a16="http://schemas.microsoft.com/office/drawing/2014/main" id="{8BB44DA3-CD76-F4D5-A6D5-9F3823532A11}"/>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44956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F1DD0-2F5E-43C4-8E44-DE00DF127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4B41F784-52B5-4E8B-A385-052C3A3AE8A0}"/>
              </a:ext>
            </a:extLst>
          </p:cNvPr>
          <p:cNvCxnSpPr>
            <a:cxnSpLocks/>
          </p:cNvCxnSpPr>
          <p:nvPr/>
        </p:nvCxnSpPr>
        <p:spPr>
          <a:xfrm flipH="1">
            <a:off x="7016885" y="300908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548660-B233-3D62-EB80-4F5F83E4EB81}"/>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
        <p:nvSpPr>
          <p:cNvPr id="5" name="TextBox 4">
            <a:extLst>
              <a:ext uri="{FF2B5EF4-FFF2-40B4-BE49-F238E27FC236}">
                <a16:creationId xmlns:a16="http://schemas.microsoft.com/office/drawing/2014/main" id="{C6B87DED-25F2-3212-D63A-BA777EDEE431}"/>
              </a:ext>
            </a:extLst>
          </p:cNvPr>
          <p:cNvSpPr txBox="1"/>
          <p:nvPr/>
        </p:nvSpPr>
        <p:spPr>
          <a:xfrm>
            <a:off x="7525146" y="2612435"/>
            <a:ext cx="2759410" cy="646331"/>
          </a:xfrm>
          <a:prstGeom prst="rect">
            <a:avLst/>
          </a:prstGeom>
          <a:noFill/>
        </p:spPr>
        <p:txBody>
          <a:bodyPr wrap="none" rtlCol="0">
            <a:spAutoFit/>
          </a:bodyPr>
          <a:lstStyle/>
          <a:p>
            <a:r>
              <a:rPr lang="en-US" dirty="0">
                <a:solidFill>
                  <a:schemeClr val="bg1"/>
                </a:solidFill>
              </a:rPr>
              <a:t>Stranding into perinodal fat</a:t>
            </a:r>
          </a:p>
          <a:p>
            <a:r>
              <a:rPr lang="en-US" dirty="0">
                <a:solidFill>
                  <a:schemeClr val="bg1"/>
                </a:solidFill>
              </a:rPr>
              <a:t>Grade 1</a:t>
            </a:r>
          </a:p>
        </p:txBody>
      </p:sp>
    </p:spTree>
    <p:extLst>
      <p:ext uri="{BB962C8B-B14F-4D97-AF65-F5344CB8AC3E}">
        <p14:creationId xmlns:p14="http://schemas.microsoft.com/office/powerpoint/2010/main" val="247332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3AEE14-C226-4DA3-A605-BDAF13B56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18018098-F44F-4DC1-8962-45B9FEE7C172}"/>
              </a:ext>
            </a:extLst>
          </p:cNvPr>
          <p:cNvCxnSpPr>
            <a:cxnSpLocks/>
          </p:cNvCxnSpPr>
          <p:nvPr/>
        </p:nvCxnSpPr>
        <p:spPr>
          <a:xfrm flipH="1">
            <a:off x="7023370" y="303502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060B75-3C2C-AB82-BA15-EB7CDA2E155F}"/>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
        <p:nvSpPr>
          <p:cNvPr id="5" name="TextBox 4">
            <a:extLst>
              <a:ext uri="{FF2B5EF4-FFF2-40B4-BE49-F238E27FC236}">
                <a16:creationId xmlns:a16="http://schemas.microsoft.com/office/drawing/2014/main" id="{99D8DEE4-9FF2-5BE7-B14E-8683D87B6455}"/>
              </a:ext>
            </a:extLst>
          </p:cNvPr>
          <p:cNvSpPr txBox="1"/>
          <p:nvPr/>
        </p:nvSpPr>
        <p:spPr>
          <a:xfrm>
            <a:off x="7464357" y="2721453"/>
            <a:ext cx="2759410" cy="369332"/>
          </a:xfrm>
          <a:prstGeom prst="rect">
            <a:avLst/>
          </a:prstGeom>
          <a:noFill/>
        </p:spPr>
        <p:txBody>
          <a:bodyPr wrap="none" rtlCol="0">
            <a:spAutoFit/>
          </a:bodyPr>
          <a:lstStyle/>
          <a:p>
            <a:r>
              <a:rPr lang="en-US" dirty="0">
                <a:solidFill>
                  <a:schemeClr val="bg1"/>
                </a:solidFill>
              </a:rPr>
              <a:t>Stranding into perinodal fat</a:t>
            </a:r>
          </a:p>
        </p:txBody>
      </p:sp>
    </p:spTree>
    <p:extLst>
      <p:ext uri="{BB962C8B-B14F-4D97-AF65-F5344CB8AC3E}">
        <p14:creationId xmlns:p14="http://schemas.microsoft.com/office/powerpoint/2010/main" val="60835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A2FF6-88F5-475F-94CB-714911C05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D99A39BF-7FEC-4179-9272-2AF604AAE80A}"/>
              </a:ext>
            </a:extLst>
          </p:cNvPr>
          <p:cNvCxnSpPr>
            <a:cxnSpLocks/>
          </p:cNvCxnSpPr>
          <p:nvPr/>
        </p:nvCxnSpPr>
        <p:spPr>
          <a:xfrm flipH="1">
            <a:off x="7073331" y="3014133"/>
            <a:ext cx="783736" cy="73137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5BD9EF4-7F4D-C01F-5AD7-E140D76719FE}"/>
              </a:ext>
            </a:extLst>
          </p:cNvPr>
          <p:cNvSpPr txBox="1"/>
          <p:nvPr/>
        </p:nvSpPr>
        <p:spPr>
          <a:xfrm>
            <a:off x="7857067" y="2760202"/>
            <a:ext cx="2759410" cy="369332"/>
          </a:xfrm>
          <a:prstGeom prst="rect">
            <a:avLst/>
          </a:prstGeom>
          <a:noFill/>
        </p:spPr>
        <p:txBody>
          <a:bodyPr wrap="none" rtlCol="0">
            <a:spAutoFit/>
          </a:bodyPr>
          <a:lstStyle/>
          <a:p>
            <a:r>
              <a:rPr lang="en-US" dirty="0">
                <a:solidFill>
                  <a:schemeClr val="bg1"/>
                </a:solidFill>
              </a:rPr>
              <a:t>Stranding into perinodal fat</a:t>
            </a:r>
          </a:p>
        </p:txBody>
      </p:sp>
      <p:sp>
        <p:nvSpPr>
          <p:cNvPr id="2" name="Title 1">
            <a:extLst>
              <a:ext uri="{FF2B5EF4-FFF2-40B4-BE49-F238E27FC236}">
                <a16:creationId xmlns:a16="http://schemas.microsoft.com/office/drawing/2014/main" id="{228A67A6-2D39-65AD-E438-52006BEA4329}"/>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413917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437A7-A0FB-41F7-A9E1-3250230C5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2" name="TextBox 1">
            <a:extLst>
              <a:ext uri="{FF2B5EF4-FFF2-40B4-BE49-F238E27FC236}">
                <a16:creationId xmlns:a16="http://schemas.microsoft.com/office/drawing/2014/main" id="{DC3163F4-496E-C653-929E-E53CB009A769}"/>
              </a:ext>
            </a:extLst>
          </p:cNvPr>
          <p:cNvSpPr txBox="1"/>
          <p:nvPr/>
        </p:nvSpPr>
        <p:spPr>
          <a:xfrm>
            <a:off x="7968192" y="2054665"/>
            <a:ext cx="3990259" cy="1200329"/>
          </a:xfrm>
          <a:prstGeom prst="rect">
            <a:avLst/>
          </a:prstGeom>
          <a:noFill/>
        </p:spPr>
        <p:txBody>
          <a:bodyPr wrap="square" rtlCol="0">
            <a:spAutoFit/>
          </a:bodyPr>
          <a:lstStyle/>
          <a:p>
            <a:r>
              <a:rPr lang="en-US" dirty="0">
                <a:solidFill>
                  <a:schemeClr val="bg1"/>
                </a:solidFill>
              </a:rPr>
              <a:t>CT axial: </a:t>
            </a:r>
          </a:p>
          <a:p>
            <a:r>
              <a:rPr lang="en-US" dirty="0">
                <a:solidFill>
                  <a:schemeClr val="bg1"/>
                </a:solidFill>
              </a:rPr>
              <a:t>Irregular margins with extension</a:t>
            </a:r>
          </a:p>
          <a:p>
            <a:r>
              <a:rPr lang="en-US" dirty="0">
                <a:solidFill>
                  <a:schemeClr val="bg1"/>
                </a:solidFill>
              </a:rPr>
              <a:t>Into perinodal fat</a:t>
            </a:r>
          </a:p>
          <a:p>
            <a:r>
              <a:rPr lang="en-US" dirty="0">
                <a:solidFill>
                  <a:schemeClr val="bg1"/>
                </a:solidFill>
              </a:rPr>
              <a:t>Grade 1</a:t>
            </a:r>
            <a:endParaRPr lang="en-CA" dirty="0">
              <a:solidFill>
                <a:schemeClr val="bg1"/>
              </a:solidFill>
            </a:endParaRPr>
          </a:p>
        </p:txBody>
      </p:sp>
      <p:cxnSp>
        <p:nvCxnSpPr>
          <p:cNvPr id="4" name="Straight Arrow Connector 3">
            <a:extLst>
              <a:ext uri="{FF2B5EF4-FFF2-40B4-BE49-F238E27FC236}">
                <a16:creationId xmlns:a16="http://schemas.microsoft.com/office/drawing/2014/main" id="{27736F3B-B0FB-E8FA-8835-76C89806FB3D}"/>
              </a:ext>
            </a:extLst>
          </p:cNvPr>
          <p:cNvCxnSpPr>
            <a:cxnSpLocks/>
          </p:cNvCxnSpPr>
          <p:nvPr/>
        </p:nvCxnSpPr>
        <p:spPr>
          <a:xfrm flipH="1">
            <a:off x="7019693" y="2794000"/>
            <a:ext cx="896640" cy="77439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BACB930-07EA-576E-EB5D-A84B74BE646E}"/>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296002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50673-78C0-420D-8A4E-6626DC8EB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08049"/>
            <a:ext cx="4876800" cy="4876800"/>
          </a:xfrm>
          <a:prstGeom prst="rect">
            <a:avLst/>
          </a:prstGeom>
        </p:spPr>
      </p:pic>
      <p:sp>
        <p:nvSpPr>
          <p:cNvPr id="2" name="TextBox 1">
            <a:extLst>
              <a:ext uri="{FF2B5EF4-FFF2-40B4-BE49-F238E27FC236}">
                <a16:creationId xmlns:a16="http://schemas.microsoft.com/office/drawing/2014/main" id="{08DA2C7B-BF5E-A2DA-556E-9D400A426BFC}"/>
              </a:ext>
            </a:extLst>
          </p:cNvPr>
          <p:cNvSpPr txBox="1"/>
          <p:nvPr/>
        </p:nvSpPr>
        <p:spPr>
          <a:xfrm>
            <a:off x="8052376" y="2174379"/>
            <a:ext cx="4014420" cy="646331"/>
          </a:xfrm>
          <a:prstGeom prst="rect">
            <a:avLst/>
          </a:prstGeom>
          <a:noFill/>
        </p:spPr>
        <p:txBody>
          <a:bodyPr wrap="square" rtlCol="0">
            <a:spAutoFit/>
          </a:bodyPr>
          <a:lstStyle/>
          <a:p>
            <a:r>
              <a:rPr lang="en-US" dirty="0">
                <a:solidFill>
                  <a:schemeClr val="bg1"/>
                </a:solidFill>
              </a:rPr>
              <a:t>Grade 1</a:t>
            </a:r>
            <a:r>
              <a:rPr lang="en-US" dirty="0">
                <a:solidFill>
                  <a:srgbClr val="FF0000"/>
                </a:solidFill>
              </a:rPr>
              <a:t> </a:t>
            </a:r>
            <a:r>
              <a:rPr lang="en-US" dirty="0">
                <a:solidFill>
                  <a:schemeClr val="bg1"/>
                </a:solidFill>
              </a:rPr>
              <a:t>node – irregular margins with extension into perinodal fat</a:t>
            </a:r>
            <a:endParaRPr lang="en-CA" dirty="0">
              <a:solidFill>
                <a:schemeClr val="bg1"/>
              </a:solidFill>
            </a:endParaRPr>
          </a:p>
        </p:txBody>
      </p:sp>
      <p:cxnSp>
        <p:nvCxnSpPr>
          <p:cNvPr id="4" name="Straight Arrow Connector 3">
            <a:extLst>
              <a:ext uri="{FF2B5EF4-FFF2-40B4-BE49-F238E27FC236}">
                <a16:creationId xmlns:a16="http://schemas.microsoft.com/office/drawing/2014/main" id="{8F1B7EE6-0E3F-61E5-BD6F-845F53575A59}"/>
              </a:ext>
            </a:extLst>
          </p:cNvPr>
          <p:cNvCxnSpPr>
            <a:cxnSpLocks/>
          </p:cNvCxnSpPr>
          <p:nvPr/>
        </p:nvCxnSpPr>
        <p:spPr>
          <a:xfrm flipH="1">
            <a:off x="7030851" y="2553081"/>
            <a:ext cx="1021525" cy="126694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535F0C-920A-8CE3-294E-E1078F5E6F1C}"/>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37084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948C4-02BA-46F7-BC69-5AC5F7ED9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B43F5707-BD86-4F92-8319-AFF7A3D033FD}"/>
              </a:ext>
            </a:extLst>
          </p:cNvPr>
          <p:cNvCxnSpPr>
            <a:cxnSpLocks/>
          </p:cNvCxnSpPr>
          <p:nvPr/>
        </p:nvCxnSpPr>
        <p:spPr>
          <a:xfrm flipH="1">
            <a:off x="7574605" y="3157928"/>
            <a:ext cx="666284" cy="571009"/>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88E207-EBE1-4F5D-B111-6383283D2FE8}"/>
              </a:ext>
            </a:extLst>
          </p:cNvPr>
          <p:cNvSpPr txBox="1"/>
          <p:nvPr/>
        </p:nvSpPr>
        <p:spPr>
          <a:xfrm>
            <a:off x="8112868" y="2788596"/>
            <a:ext cx="4079132" cy="369332"/>
          </a:xfrm>
          <a:prstGeom prst="rect">
            <a:avLst/>
          </a:prstGeom>
          <a:noFill/>
        </p:spPr>
        <p:txBody>
          <a:bodyPr wrap="square" rtlCol="0">
            <a:spAutoFit/>
          </a:bodyPr>
          <a:lstStyle/>
          <a:p>
            <a:r>
              <a:rPr lang="en-US" dirty="0">
                <a:solidFill>
                  <a:schemeClr val="bg1"/>
                </a:solidFill>
              </a:rPr>
              <a:t>Example of a Grade 0 node in comparison</a:t>
            </a:r>
            <a:endParaRPr lang="en-CA" dirty="0">
              <a:solidFill>
                <a:schemeClr val="bg1"/>
              </a:solidFill>
            </a:endParaRPr>
          </a:p>
        </p:txBody>
      </p:sp>
      <p:sp>
        <p:nvSpPr>
          <p:cNvPr id="2" name="TextBox 1">
            <a:extLst>
              <a:ext uri="{FF2B5EF4-FFF2-40B4-BE49-F238E27FC236}">
                <a16:creationId xmlns:a16="http://schemas.microsoft.com/office/drawing/2014/main" id="{15AB8CF5-26F0-2E7E-5C67-4E8CD1605E65}"/>
              </a:ext>
            </a:extLst>
          </p:cNvPr>
          <p:cNvSpPr txBox="1"/>
          <p:nvPr/>
        </p:nvSpPr>
        <p:spPr>
          <a:xfrm>
            <a:off x="7960469" y="1980549"/>
            <a:ext cx="4043820" cy="646331"/>
          </a:xfrm>
          <a:prstGeom prst="rect">
            <a:avLst/>
          </a:prstGeom>
          <a:noFill/>
        </p:spPr>
        <p:txBody>
          <a:bodyPr wrap="square" rtlCol="0">
            <a:spAutoFit/>
          </a:bodyPr>
          <a:lstStyle/>
          <a:p>
            <a:r>
              <a:rPr lang="en-US" dirty="0">
                <a:solidFill>
                  <a:schemeClr val="bg1"/>
                </a:solidFill>
              </a:rPr>
              <a:t>Grade 1</a:t>
            </a:r>
            <a:r>
              <a:rPr lang="en-US" dirty="0">
                <a:solidFill>
                  <a:srgbClr val="FF0000"/>
                </a:solidFill>
              </a:rPr>
              <a:t> </a:t>
            </a:r>
            <a:r>
              <a:rPr lang="en-US" dirty="0">
                <a:solidFill>
                  <a:schemeClr val="bg1"/>
                </a:solidFill>
              </a:rPr>
              <a:t>node – irregular margins with extension into perinodal fat</a:t>
            </a:r>
            <a:endParaRPr lang="en-CA" dirty="0">
              <a:solidFill>
                <a:schemeClr val="bg1"/>
              </a:solidFill>
            </a:endParaRPr>
          </a:p>
        </p:txBody>
      </p:sp>
      <p:cxnSp>
        <p:nvCxnSpPr>
          <p:cNvPr id="7" name="Straight Arrow Connector 6">
            <a:extLst>
              <a:ext uri="{FF2B5EF4-FFF2-40B4-BE49-F238E27FC236}">
                <a16:creationId xmlns:a16="http://schemas.microsoft.com/office/drawing/2014/main" id="{B3ABA3CC-D01D-3A79-8C7B-DC917613E9A7}"/>
              </a:ext>
            </a:extLst>
          </p:cNvPr>
          <p:cNvCxnSpPr>
            <a:cxnSpLocks/>
          </p:cNvCxnSpPr>
          <p:nvPr/>
        </p:nvCxnSpPr>
        <p:spPr>
          <a:xfrm flipH="1">
            <a:off x="7032978" y="2349881"/>
            <a:ext cx="1021525" cy="126694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16392F3-A853-BF3C-A798-A4536B38CBF4}"/>
              </a:ext>
            </a:extLst>
          </p:cNvPr>
          <p:cNvSpPr txBox="1">
            <a:spLocks/>
          </p:cNvSpPr>
          <p:nvPr/>
        </p:nvSpPr>
        <p:spPr>
          <a:xfrm>
            <a:off x="838200" y="3278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422152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140A4-C85F-44FC-846F-6BE606402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2" name="TextBox 1">
            <a:extLst>
              <a:ext uri="{FF2B5EF4-FFF2-40B4-BE49-F238E27FC236}">
                <a16:creationId xmlns:a16="http://schemas.microsoft.com/office/drawing/2014/main" id="{CC66199C-C501-412B-BDF7-DF9E2D6A1F36}"/>
              </a:ext>
            </a:extLst>
          </p:cNvPr>
          <p:cNvSpPr txBox="1"/>
          <p:nvPr/>
        </p:nvSpPr>
        <p:spPr>
          <a:xfrm>
            <a:off x="1771143" y="2173708"/>
            <a:ext cx="3158044" cy="1200329"/>
          </a:xfrm>
          <a:prstGeom prst="rect">
            <a:avLst/>
          </a:prstGeom>
          <a:noFill/>
        </p:spPr>
        <p:txBody>
          <a:bodyPr wrap="none" rtlCol="0">
            <a:spAutoFit/>
          </a:bodyPr>
          <a:lstStyle/>
          <a:p>
            <a:r>
              <a:rPr lang="en-US" dirty="0">
                <a:solidFill>
                  <a:schemeClr val="bg1"/>
                </a:solidFill>
              </a:rPr>
              <a:t>CT scan – axial:</a:t>
            </a:r>
          </a:p>
          <a:p>
            <a:r>
              <a:rPr lang="en-US" dirty="0">
                <a:solidFill>
                  <a:schemeClr val="bg1"/>
                </a:solidFill>
              </a:rPr>
              <a:t>Irregular margins and extension</a:t>
            </a:r>
          </a:p>
          <a:p>
            <a:r>
              <a:rPr lang="en-US" dirty="0">
                <a:solidFill>
                  <a:schemeClr val="bg1"/>
                </a:solidFill>
              </a:rPr>
              <a:t>into perinodal fat</a:t>
            </a:r>
          </a:p>
          <a:p>
            <a:r>
              <a:rPr lang="en-US" dirty="0">
                <a:solidFill>
                  <a:schemeClr val="bg1"/>
                </a:solidFill>
              </a:rPr>
              <a:t>Grade 1</a:t>
            </a:r>
            <a:endParaRPr lang="en-CA" dirty="0">
              <a:solidFill>
                <a:schemeClr val="bg1"/>
              </a:solidFill>
            </a:endParaRPr>
          </a:p>
        </p:txBody>
      </p:sp>
      <p:sp>
        <p:nvSpPr>
          <p:cNvPr id="4" name="Title 2">
            <a:extLst>
              <a:ext uri="{FF2B5EF4-FFF2-40B4-BE49-F238E27FC236}">
                <a16:creationId xmlns:a16="http://schemas.microsoft.com/office/drawing/2014/main" id="{E3268049-B5BF-92F4-17B6-C5AEC07AB07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1 on CT scan</a:t>
            </a:r>
            <a:endParaRPr lang="en-US" dirty="0">
              <a:solidFill>
                <a:schemeClr val="bg1"/>
              </a:solidFill>
            </a:endParaRPr>
          </a:p>
        </p:txBody>
      </p:sp>
      <p:cxnSp>
        <p:nvCxnSpPr>
          <p:cNvPr id="5" name="Straight Arrow Connector 4">
            <a:extLst>
              <a:ext uri="{FF2B5EF4-FFF2-40B4-BE49-F238E27FC236}">
                <a16:creationId xmlns:a16="http://schemas.microsoft.com/office/drawing/2014/main" id="{1784934A-BB5F-614D-13D1-208C23E177E5}"/>
              </a:ext>
            </a:extLst>
          </p:cNvPr>
          <p:cNvCxnSpPr>
            <a:cxnSpLocks/>
          </p:cNvCxnSpPr>
          <p:nvPr/>
        </p:nvCxnSpPr>
        <p:spPr>
          <a:xfrm>
            <a:off x="3657600" y="2921000"/>
            <a:ext cx="1667933" cy="679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90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CE68-9EBD-58DC-3C74-2185C1A85E8F}"/>
              </a:ext>
            </a:extLst>
          </p:cNvPr>
          <p:cNvSpPr>
            <a:spLocks noGrp="1"/>
          </p:cNvSpPr>
          <p:nvPr>
            <p:ph type="title"/>
          </p:nvPr>
        </p:nvSpPr>
        <p:spPr>
          <a:xfrm>
            <a:off x="838200" y="1381125"/>
            <a:ext cx="10515600" cy="1325563"/>
          </a:xfrm>
        </p:spPr>
        <p:txBody>
          <a:bodyPr>
            <a:normAutofit fontScale="90000"/>
          </a:bodyPr>
          <a:lstStyle/>
          <a:p>
            <a:pPr algn="ctr"/>
            <a:r>
              <a:rPr lang="en-US" sz="6000" b="1" i="1" dirty="0" err="1">
                <a:solidFill>
                  <a:schemeClr val="bg1"/>
                </a:solidFill>
              </a:rPr>
              <a:t>iENE</a:t>
            </a:r>
            <a:r>
              <a:rPr lang="en-US" sz="6000" b="1" i="1" dirty="0">
                <a:solidFill>
                  <a:schemeClr val="bg1"/>
                </a:solidFill>
              </a:rPr>
              <a:t> Grade 0  </a:t>
            </a:r>
            <a:br>
              <a:rPr lang="en-US" sz="6000" b="1" i="1" dirty="0">
                <a:solidFill>
                  <a:schemeClr val="bg1"/>
                </a:solidFill>
              </a:rPr>
            </a:br>
            <a:br>
              <a:rPr lang="en-US" b="1" i="1" dirty="0">
                <a:solidFill>
                  <a:schemeClr val="bg1"/>
                </a:solidFill>
              </a:rPr>
            </a:br>
            <a:r>
              <a:rPr lang="en-US" sz="4000" b="1" dirty="0">
                <a:solidFill>
                  <a:schemeClr val="bg1"/>
                </a:solidFill>
              </a:rPr>
              <a:t>Grade 0: </a:t>
            </a:r>
            <a:r>
              <a:rPr lang="en-GB"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None of the radiological features of </a:t>
            </a:r>
            <a:r>
              <a:rPr lang="en-GB"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br>
              <a:rPr lang="en-GB" sz="4400" dirty="0">
                <a:solidFill>
                  <a:schemeClr val="bg1"/>
                </a:solidFill>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242558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492A1-5811-448F-A915-551576A33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2" name="TextBox 1">
            <a:extLst>
              <a:ext uri="{FF2B5EF4-FFF2-40B4-BE49-F238E27FC236}">
                <a16:creationId xmlns:a16="http://schemas.microsoft.com/office/drawing/2014/main" id="{F54ED791-310F-AF7E-0C7E-5193C5878762}"/>
              </a:ext>
            </a:extLst>
          </p:cNvPr>
          <p:cNvSpPr txBox="1"/>
          <p:nvPr/>
        </p:nvSpPr>
        <p:spPr>
          <a:xfrm>
            <a:off x="1542543" y="2168133"/>
            <a:ext cx="3158044" cy="923330"/>
          </a:xfrm>
          <a:prstGeom prst="rect">
            <a:avLst/>
          </a:prstGeom>
          <a:noFill/>
        </p:spPr>
        <p:txBody>
          <a:bodyPr wrap="none" rtlCol="0">
            <a:spAutoFit/>
          </a:bodyPr>
          <a:lstStyle/>
          <a:p>
            <a:r>
              <a:rPr lang="en-US" dirty="0">
                <a:solidFill>
                  <a:schemeClr val="bg1"/>
                </a:solidFill>
              </a:rPr>
              <a:t>Irregular margins and extension</a:t>
            </a:r>
          </a:p>
          <a:p>
            <a:r>
              <a:rPr lang="en-US" dirty="0">
                <a:solidFill>
                  <a:schemeClr val="bg1"/>
                </a:solidFill>
              </a:rPr>
              <a:t>into perinodal fat</a:t>
            </a:r>
          </a:p>
          <a:p>
            <a:r>
              <a:rPr lang="en-US" dirty="0">
                <a:solidFill>
                  <a:schemeClr val="bg1"/>
                </a:solidFill>
              </a:rPr>
              <a:t>Grade 1</a:t>
            </a:r>
          </a:p>
        </p:txBody>
      </p:sp>
      <p:cxnSp>
        <p:nvCxnSpPr>
          <p:cNvPr id="5" name="Straight Arrow Connector 4">
            <a:extLst>
              <a:ext uri="{FF2B5EF4-FFF2-40B4-BE49-F238E27FC236}">
                <a16:creationId xmlns:a16="http://schemas.microsoft.com/office/drawing/2014/main" id="{3061FA31-AB9D-5984-FCA9-B168F2DC5C31}"/>
              </a:ext>
            </a:extLst>
          </p:cNvPr>
          <p:cNvCxnSpPr>
            <a:cxnSpLocks/>
          </p:cNvCxnSpPr>
          <p:nvPr/>
        </p:nvCxnSpPr>
        <p:spPr>
          <a:xfrm>
            <a:off x="3386667" y="2573867"/>
            <a:ext cx="1998133" cy="8551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BC62B527-F992-69F2-C24F-AAD2EC6B83E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1 on CT scan</a:t>
            </a:r>
            <a:endParaRPr lang="en-US" dirty="0">
              <a:solidFill>
                <a:schemeClr val="bg1"/>
              </a:solidFill>
            </a:endParaRPr>
          </a:p>
        </p:txBody>
      </p:sp>
    </p:spTree>
    <p:extLst>
      <p:ext uri="{BB962C8B-B14F-4D97-AF65-F5344CB8AC3E}">
        <p14:creationId xmlns:p14="http://schemas.microsoft.com/office/powerpoint/2010/main" val="230239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6A555-8BA1-47F8-AD17-C3CD40B4F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2" name="Title 2">
            <a:extLst>
              <a:ext uri="{FF2B5EF4-FFF2-40B4-BE49-F238E27FC236}">
                <a16:creationId xmlns:a16="http://schemas.microsoft.com/office/drawing/2014/main" id="{98622FE1-B4B1-8E98-2380-77D60228F43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
        <p:nvSpPr>
          <p:cNvPr id="4" name="TextBox 3">
            <a:extLst>
              <a:ext uri="{FF2B5EF4-FFF2-40B4-BE49-F238E27FC236}">
                <a16:creationId xmlns:a16="http://schemas.microsoft.com/office/drawing/2014/main" id="{24914DED-9AAB-BE22-3CC0-5BFF1D64B677}"/>
              </a:ext>
            </a:extLst>
          </p:cNvPr>
          <p:cNvSpPr txBox="1"/>
          <p:nvPr/>
        </p:nvSpPr>
        <p:spPr>
          <a:xfrm>
            <a:off x="1548119" y="2039893"/>
            <a:ext cx="3158044" cy="923330"/>
          </a:xfrm>
          <a:prstGeom prst="rect">
            <a:avLst/>
          </a:prstGeom>
          <a:noFill/>
        </p:spPr>
        <p:txBody>
          <a:bodyPr wrap="none" rtlCol="0">
            <a:spAutoFit/>
          </a:bodyPr>
          <a:lstStyle/>
          <a:p>
            <a:r>
              <a:rPr lang="en-US" dirty="0">
                <a:solidFill>
                  <a:schemeClr val="bg1"/>
                </a:solidFill>
              </a:rPr>
              <a:t>Irregular margins and extension</a:t>
            </a:r>
          </a:p>
          <a:p>
            <a:r>
              <a:rPr lang="en-US" dirty="0">
                <a:solidFill>
                  <a:schemeClr val="bg1"/>
                </a:solidFill>
              </a:rPr>
              <a:t>into perinodal fat</a:t>
            </a:r>
          </a:p>
          <a:p>
            <a:r>
              <a:rPr lang="en-US" dirty="0">
                <a:solidFill>
                  <a:schemeClr val="bg1"/>
                </a:solidFill>
              </a:rPr>
              <a:t>Grade 1</a:t>
            </a:r>
          </a:p>
        </p:txBody>
      </p:sp>
      <p:cxnSp>
        <p:nvCxnSpPr>
          <p:cNvPr id="5" name="Straight Arrow Connector 4">
            <a:extLst>
              <a:ext uri="{FF2B5EF4-FFF2-40B4-BE49-F238E27FC236}">
                <a16:creationId xmlns:a16="http://schemas.microsoft.com/office/drawing/2014/main" id="{E7CC06F8-B038-F0E0-1C5A-411719EFD2E2}"/>
              </a:ext>
            </a:extLst>
          </p:cNvPr>
          <p:cNvCxnSpPr>
            <a:cxnSpLocks/>
          </p:cNvCxnSpPr>
          <p:nvPr/>
        </p:nvCxnSpPr>
        <p:spPr>
          <a:xfrm>
            <a:off x="3386667" y="2573867"/>
            <a:ext cx="1921933" cy="9313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718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883A7-F241-4BB3-BC71-5196E898D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4" name="TextBox 3">
            <a:extLst>
              <a:ext uri="{FF2B5EF4-FFF2-40B4-BE49-F238E27FC236}">
                <a16:creationId xmlns:a16="http://schemas.microsoft.com/office/drawing/2014/main" id="{F66FC348-563B-5F00-08A1-2B3DDA3136A4}"/>
              </a:ext>
            </a:extLst>
          </p:cNvPr>
          <p:cNvSpPr txBox="1"/>
          <p:nvPr/>
        </p:nvSpPr>
        <p:spPr>
          <a:xfrm>
            <a:off x="1657153" y="2090074"/>
            <a:ext cx="3158044" cy="923330"/>
          </a:xfrm>
          <a:prstGeom prst="rect">
            <a:avLst/>
          </a:prstGeom>
          <a:noFill/>
        </p:spPr>
        <p:txBody>
          <a:bodyPr wrap="square" rtlCol="0">
            <a:spAutoFit/>
          </a:bodyPr>
          <a:lstStyle/>
          <a:p>
            <a:r>
              <a:rPr lang="en-US" dirty="0">
                <a:solidFill>
                  <a:schemeClr val="bg1"/>
                </a:solidFill>
              </a:rPr>
              <a:t>Irregular margins and extension</a:t>
            </a:r>
          </a:p>
          <a:p>
            <a:r>
              <a:rPr lang="en-US" dirty="0">
                <a:solidFill>
                  <a:schemeClr val="bg1"/>
                </a:solidFill>
              </a:rPr>
              <a:t>into perinodal fat</a:t>
            </a:r>
          </a:p>
          <a:p>
            <a:r>
              <a:rPr lang="en-US" dirty="0">
                <a:solidFill>
                  <a:schemeClr val="bg1"/>
                </a:solidFill>
              </a:rPr>
              <a:t>Grade 1</a:t>
            </a:r>
          </a:p>
        </p:txBody>
      </p:sp>
      <p:cxnSp>
        <p:nvCxnSpPr>
          <p:cNvPr id="5" name="Straight Arrow Connector 4">
            <a:extLst>
              <a:ext uri="{FF2B5EF4-FFF2-40B4-BE49-F238E27FC236}">
                <a16:creationId xmlns:a16="http://schemas.microsoft.com/office/drawing/2014/main" id="{A26B2A63-F193-C4D5-6DC8-84ABF1DC2A0B}"/>
              </a:ext>
            </a:extLst>
          </p:cNvPr>
          <p:cNvCxnSpPr>
            <a:cxnSpLocks/>
          </p:cNvCxnSpPr>
          <p:nvPr/>
        </p:nvCxnSpPr>
        <p:spPr>
          <a:xfrm>
            <a:off x="3397818" y="2691800"/>
            <a:ext cx="1919111" cy="8551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C86A7F39-C369-1E7E-0B52-0D0040E5715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2837250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1CCA-2F47-40A4-9F41-775459C8B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2" name="TextBox 1">
            <a:extLst>
              <a:ext uri="{FF2B5EF4-FFF2-40B4-BE49-F238E27FC236}">
                <a16:creationId xmlns:a16="http://schemas.microsoft.com/office/drawing/2014/main" id="{6A6E0052-C453-512C-97C9-3D48F3432E85}"/>
              </a:ext>
            </a:extLst>
          </p:cNvPr>
          <p:cNvSpPr txBox="1"/>
          <p:nvPr/>
        </p:nvSpPr>
        <p:spPr>
          <a:xfrm>
            <a:off x="1525817" y="2034317"/>
            <a:ext cx="3158044" cy="923330"/>
          </a:xfrm>
          <a:prstGeom prst="rect">
            <a:avLst/>
          </a:prstGeom>
          <a:noFill/>
        </p:spPr>
        <p:txBody>
          <a:bodyPr wrap="square" rtlCol="0">
            <a:spAutoFit/>
          </a:bodyPr>
          <a:lstStyle/>
          <a:p>
            <a:r>
              <a:rPr lang="en-US" dirty="0">
                <a:solidFill>
                  <a:schemeClr val="bg1"/>
                </a:solidFill>
              </a:rPr>
              <a:t>Irregular margins and extension</a:t>
            </a:r>
          </a:p>
          <a:p>
            <a:r>
              <a:rPr lang="en-US" dirty="0">
                <a:solidFill>
                  <a:schemeClr val="bg1"/>
                </a:solidFill>
              </a:rPr>
              <a:t>into perinodal fat</a:t>
            </a:r>
          </a:p>
          <a:p>
            <a:r>
              <a:rPr lang="en-US" dirty="0">
                <a:solidFill>
                  <a:schemeClr val="bg1"/>
                </a:solidFill>
              </a:rPr>
              <a:t>Grade 1</a:t>
            </a:r>
          </a:p>
        </p:txBody>
      </p:sp>
      <p:cxnSp>
        <p:nvCxnSpPr>
          <p:cNvPr id="4" name="Straight Arrow Connector 3">
            <a:extLst>
              <a:ext uri="{FF2B5EF4-FFF2-40B4-BE49-F238E27FC236}">
                <a16:creationId xmlns:a16="http://schemas.microsoft.com/office/drawing/2014/main" id="{9567B62A-118B-7363-8888-9B7CD017389F}"/>
              </a:ext>
            </a:extLst>
          </p:cNvPr>
          <p:cNvCxnSpPr>
            <a:cxnSpLocks/>
          </p:cNvCxnSpPr>
          <p:nvPr/>
        </p:nvCxnSpPr>
        <p:spPr>
          <a:xfrm>
            <a:off x="3386667" y="2573867"/>
            <a:ext cx="1975555" cy="10724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B59E5C91-37F8-409E-018C-C883E5650AF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CT scan</a:t>
            </a:r>
          </a:p>
        </p:txBody>
      </p:sp>
    </p:spTree>
    <p:extLst>
      <p:ext uri="{BB962C8B-B14F-4D97-AF65-F5344CB8AC3E}">
        <p14:creationId xmlns:p14="http://schemas.microsoft.com/office/powerpoint/2010/main" val="296080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965" t="-1" r="13136" b="32842"/>
          <a:stretch/>
        </p:blipFill>
        <p:spPr>
          <a:xfrm>
            <a:off x="348014" y="654672"/>
            <a:ext cx="6582180" cy="5981700"/>
          </a:xfrm>
          <a:prstGeom prst="rect">
            <a:avLst/>
          </a:prstGeom>
        </p:spPr>
      </p:pic>
      <p:sp>
        <p:nvSpPr>
          <p:cNvPr id="5" name="TextBox 4"/>
          <p:cNvSpPr txBox="1"/>
          <p:nvPr/>
        </p:nvSpPr>
        <p:spPr>
          <a:xfrm>
            <a:off x="7534714" y="3297200"/>
            <a:ext cx="4253089" cy="1200329"/>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CT scan - sagittal:</a:t>
            </a:r>
          </a:p>
          <a:p>
            <a:r>
              <a:rPr lang="en-GB" dirty="0">
                <a:solidFill>
                  <a:schemeClr val="bg1"/>
                </a:solidFill>
                <a:latin typeface="Calibri" panose="020F0502020204030204" pitchFamily="34" charset="0"/>
                <a:cs typeface="Calibri" panose="020F0502020204030204" pitchFamily="34" charset="0"/>
              </a:rPr>
              <a:t>Extension of tumour into surrounding fat</a:t>
            </a:r>
          </a:p>
          <a:p>
            <a:r>
              <a:rPr lang="en-GB" dirty="0">
                <a:solidFill>
                  <a:schemeClr val="bg1"/>
                </a:solidFill>
                <a:latin typeface="Calibri" panose="020F0502020204030204" pitchFamily="34" charset="0"/>
                <a:cs typeface="Calibri" panose="020F0502020204030204" pitchFamily="34" charset="0"/>
              </a:rPr>
              <a:t> - indicated by arrow</a:t>
            </a:r>
          </a:p>
          <a:p>
            <a:r>
              <a:rPr lang="en-GB" dirty="0">
                <a:solidFill>
                  <a:schemeClr val="bg1"/>
                </a:solidFill>
                <a:latin typeface="Calibri" panose="020F0502020204030204" pitchFamily="34" charset="0"/>
                <a:cs typeface="Calibri" panose="020F0502020204030204" pitchFamily="34" charset="0"/>
              </a:rPr>
              <a:t>Grade1</a:t>
            </a:r>
          </a:p>
        </p:txBody>
      </p:sp>
      <p:sp>
        <p:nvSpPr>
          <p:cNvPr id="8" name="Down Arrow 7"/>
          <p:cNvSpPr/>
          <p:nvPr/>
        </p:nvSpPr>
        <p:spPr>
          <a:xfrm rot="5198914" flipH="1">
            <a:off x="5547581" y="2259507"/>
            <a:ext cx="204669" cy="3612481"/>
          </a:xfrm>
          <a:prstGeom prst="downArrow">
            <a:avLst>
              <a:gd name="adj1" fmla="val 55960"/>
              <a:gd name="adj2" fmla="val 1520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4725D1E9-3BA9-903E-EDD1-B1E42DC7813B}"/>
              </a:ext>
            </a:extLst>
          </p:cNvPr>
          <p:cNvSpPr txBox="1">
            <a:spLocks/>
          </p:cNvSpPr>
          <p:nvPr/>
        </p:nvSpPr>
        <p:spPr>
          <a:xfrm>
            <a:off x="618067" y="1873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1 on CT scan</a:t>
            </a:r>
            <a:endParaRPr lang="en-US" dirty="0">
              <a:solidFill>
                <a:schemeClr val="bg1"/>
              </a:solidFill>
            </a:endParaRPr>
          </a:p>
        </p:txBody>
      </p:sp>
    </p:spTree>
    <p:extLst>
      <p:ext uri="{BB962C8B-B14F-4D97-AF65-F5344CB8AC3E}">
        <p14:creationId xmlns:p14="http://schemas.microsoft.com/office/powerpoint/2010/main" val="55530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065" t="15719" r="8657" b="29848"/>
          <a:stretch/>
        </p:blipFill>
        <p:spPr>
          <a:xfrm>
            <a:off x="1933659" y="514350"/>
            <a:ext cx="8108866" cy="5734050"/>
          </a:xfrm>
          <a:prstGeom prst="rect">
            <a:avLst/>
          </a:prstGeom>
        </p:spPr>
      </p:pic>
      <p:sp>
        <p:nvSpPr>
          <p:cNvPr id="4" name="Down Arrow 3"/>
          <p:cNvSpPr/>
          <p:nvPr/>
        </p:nvSpPr>
        <p:spPr>
          <a:xfrm rot="3447665" flipV="1">
            <a:off x="3866233" y="4321356"/>
            <a:ext cx="118752" cy="152809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53152" y="4938262"/>
            <a:ext cx="3181350" cy="1477328"/>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CT scan</a:t>
            </a:r>
          </a:p>
          <a:p>
            <a:r>
              <a:rPr lang="en-GB" dirty="0">
                <a:solidFill>
                  <a:schemeClr val="bg1"/>
                </a:solidFill>
                <a:latin typeface="Calibri" panose="020F0502020204030204" pitchFamily="34" charset="0"/>
                <a:cs typeface="Calibri" panose="020F0502020204030204" pitchFamily="34" charset="0"/>
              </a:rPr>
              <a:t>Extension of tumour into surrounding fat</a:t>
            </a:r>
          </a:p>
          <a:p>
            <a:r>
              <a:rPr lang="en-GB" dirty="0">
                <a:solidFill>
                  <a:schemeClr val="bg1"/>
                </a:solidFill>
                <a:latin typeface="Calibri" panose="020F0502020204030204" pitchFamily="34" charset="0"/>
                <a:cs typeface="Calibri" panose="020F0502020204030204" pitchFamily="34" charset="0"/>
              </a:rPr>
              <a:t> - indicated by arrow</a:t>
            </a:r>
          </a:p>
          <a:p>
            <a:r>
              <a:rPr lang="en-GB" dirty="0">
                <a:solidFill>
                  <a:schemeClr val="bg1"/>
                </a:solidFill>
                <a:latin typeface="Calibri" panose="020F0502020204030204" pitchFamily="34" charset="0"/>
                <a:cs typeface="Calibri" panose="020F0502020204030204" pitchFamily="34" charset="0"/>
              </a:rPr>
              <a:t>Grade1</a:t>
            </a:r>
          </a:p>
        </p:txBody>
      </p:sp>
      <p:sp>
        <p:nvSpPr>
          <p:cNvPr id="3" name="Title 1">
            <a:extLst>
              <a:ext uri="{FF2B5EF4-FFF2-40B4-BE49-F238E27FC236}">
                <a16:creationId xmlns:a16="http://schemas.microsoft.com/office/drawing/2014/main" id="{6C1157BD-D933-1EDA-4FA4-6FB449CD116D}"/>
              </a:ext>
            </a:extLst>
          </p:cNvPr>
          <p:cNvSpPr txBox="1">
            <a:spLocks/>
          </p:cNvSpPr>
          <p:nvPr/>
        </p:nvSpPr>
        <p:spPr>
          <a:xfrm>
            <a:off x="524933" y="69056"/>
            <a:ext cx="7636933" cy="1081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rPr>
              <a:t>Grade 1 on CT scan</a:t>
            </a:r>
          </a:p>
        </p:txBody>
      </p:sp>
    </p:spTree>
    <p:extLst>
      <p:ext uri="{BB962C8B-B14F-4D97-AF65-F5344CB8AC3E}">
        <p14:creationId xmlns:p14="http://schemas.microsoft.com/office/powerpoint/2010/main" val="310919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94AF4-74BB-4EA4-BD78-AF5580C19C3E}"/>
              </a:ext>
            </a:extLst>
          </p:cNvPr>
          <p:cNvPicPr>
            <a:picLocks noChangeAspect="1"/>
          </p:cNvPicPr>
          <p:nvPr/>
        </p:nvPicPr>
        <p:blipFill>
          <a:blip r:embed="rId2"/>
          <a:stretch>
            <a:fillRect/>
          </a:stretch>
        </p:blipFill>
        <p:spPr>
          <a:xfrm>
            <a:off x="745066" y="137045"/>
            <a:ext cx="10754609" cy="6567043"/>
          </a:xfrm>
          <a:prstGeom prst="rect">
            <a:avLst/>
          </a:prstGeom>
        </p:spPr>
      </p:pic>
      <p:sp>
        <p:nvSpPr>
          <p:cNvPr id="4" name="TextBox 3">
            <a:extLst>
              <a:ext uri="{FF2B5EF4-FFF2-40B4-BE49-F238E27FC236}">
                <a16:creationId xmlns:a16="http://schemas.microsoft.com/office/drawing/2014/main" id="{400C1B3C-C9F3-F5CF-6DFC-E95797906E11}"/>
              </a:ext>
            </a:extLst>
          </p:cNvPr>
          <p:cNvSpPr txBox="1"/>
          <p:nvPr/>
        </p:nvSpPr>
        <p:spPr>
          <a:xfrm>
            <a:off x="1261533" y="3361267"/>
            <a:ext cx="2108200" cy="923330"/>
          </a:xfrm>
          <a:prstGeom prst="rect">
            <a:avLst/>
          </a:prstGeom>
          <a:noFill/>
        </p:spPr>
        <p:txBody>
          <a:bodyPr wrap="square" rtlCol="0">
            <a:spAutoFit/>
          </a:bodyPr>
          <a:lstStyle/>
          <a:p>
            <a:r>
              <a:rPr lang="en-US" dirty="0">
                <a:solidFill>
                  <a:schemeClr val="bg1"/>
                </a:solidFill>
              </a:rPr>
              <a:t>Arrows indicate the probable location of coalescence </a:t>
            </a:r>
          </a:p>
        </p:txBody>
      </p:sp>
    </p:spTree>
    <p:extLst>
      <p:ext uri="{BB962C8B-B14F-4D97-AF65-F5344CB8AC3E}">
        <p14:creationId xmlns:p14="http://schemas.microsoft.com/office/powerpoint/2010/main" val="678655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DBBB7-35B9-4C17-AAE4-A3E50E0EF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AB6A796E-96B0-47EC-BA9A-D717CF4AD917}"/>
              </a:ext>
            </a:extLst>
          </p:cNvPr>
          <p:cNvCxnSpPr>
            <a:cxnSpLocks/>
          </p:cNvCxnSpPr>
          <p:nvPr/>
        </p:nvCxnSpPr>
        <p:spPr>
          <a:xfrm flipH="1">
            <a:off x="7088221" y="267834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B0D25B7-3F1B-4335-BB1B-2FD6A1C9F95E}"/>
              </a:ext>
            </a:extLst>
          </p:cNvPr>
          <p:cNvCxnSpPr>
            <a:cxnSpLocks/>
          </p:cNvCxnSpPr>
          <p:nvPr/>
        </p:nvCxnSpPr>
        <p:spPr>
          <a:xfrm flipH="1">
            <a:off x="7237379" y="303502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A89ECA2-914C-4B36-A5F8-A5CE376479B8}"/>
              </a:ext>
            </a:extLst>
          </p:cNvPr>
          <p:cNvCxnSpPr>
            <a:cxnSpLocks/>
          </p:cNvCxnSpPr>
          <p:nvPr/>
        </p:nvCxnSpPr>
        <p:spPr>
          <a:xfrm flipV="1">
            <a:off x="6793149" y="3680298"/>
            <a:ext cx="74579" cy="50259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DD0F78-D1EE-F527-76CC-364B85E935D0}"/>
              </a:ext>
            </a:extLst>
          </p:cNvPr>
          <p:cNvSpPr txBox="1"/>
          <p:nvPr/>
        </p:nvSpPr>
        <p:spPr>
          <a:xfrm>
            <a:off x="2634152" y="720684"/>
            <a:ext cx="7477329" cy="646331"/>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i.e. - coalescent </a:t>
            </a:r>
            <a:endParaRPr lang="en-CA" dirty="0">
              <a:solidFill>
                <a:schemeClr val="bg1"/>
              </a:solidFill>
            </a:endParaRPr>
          </a:p>
        </p:txBody>
      </p:sp>
      <p:sp>
        <p:nvSpPr>
          <p:cNvPr id="2" name="Title 1">
            <a:extLst>
              <a:ext uri="{FF2B5EF4-FFF2-40B4-BE49-F238E27FC236}">
                <a16:creationId xmlns:a16="http://schemas.microsoft.com/office/drawing/2014/main" id="{E1018CE6-D032-431D-2397-36A1488B9524}"/>
              </a:ext>
            </a:extLst>
          </p:cNvPr>
          <p:cNvSpPr txBox="1">
            <a:spLocks/>
          </p:cNvSpPr>
          <p:nvPr/>
        </p:nvSpPr>
        <p:spPr>
          <a:xfrm>
            <a:off x="838200" y="2126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Grade 2 on MRI</a:t>
            </a:r>
          </a:p>
        </p:txBody>
      </p:sp>
      <p:sp>
        <p:nvSpPr>
          <p:cNvPr id="8" name="TextBox 7">
            <a:extLst>
              <a:ext uri="{FF2B5EF4-FFF2-40B4-BE49-F238E27FC236}">
                <a16:creationId xmlns:a16="http://schemas.microsoft.com/office/drawing/2014/main" id="{314134F7-815F-B5C6-2277-8C4E10B63084}"/>
              </a:ext>
            </a:extLst>
          </p:cNvPr>
          <p:cNvSpPr txBox="1"/>
          <p:nvPr/>
        </p:nvSpPr>
        <p:spPr>
          <a:xfrm>
            <a:off x="7594601" y="2438406"/>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B94C239B-823F-0D56-3877-EDDC84C628E6}"/>
              </a:ext>
            </a:extLst>
          </p:cNvPr>
          <p:cNvSpPr txBox="1"/>
          <p:nvPr/>
        </p:nvSpPr>
        <p:spPr>
          <a:xfrm>
            <a:off x="7677825" y="2862210"/>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8AC3797A-241E-23EE-6B57-CFFE31951BCE}"/>
              </a:ext>
            </a:extLst>
          </p:cNvPr>
          <p:cNvSpPr txBox="1"/>
          <p:nvPr/>
        </p:nvSpPr>
        <p:spPr>
          <a:xfrm>
            <a:off x="6588328" y="4082957"/>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407919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95A29-3997-401F-ABE8-DFA58443C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883AA075-D01D-4067-8EB7-84AE30AB3256}"/>
              </a:ext>
            </a:extLst>
          </p:cNvPr>
          <p:cNvCxnSpPr>
            <a:cxnSpLocks/>
          </p:cNvCxnSpPr>
          <p:nvPr/>
        </p:nvCxnSpPr>
        <p:spPr>
          <a:xfrm flipH="1">
            <a:off x="7081736" y="264592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E66DF57-1E5A-483A-BFBE-F966A62534AA}"/>
              </a:ext>
            </a:extLst>
          </p:cNvPr>
          <p:cNvCxnSpPr>
            <a:cxnSpLocks/>
          </p:cNvCxnSpPr>
          <p:nvPr/>
        </p:nvCxnSpPr>
        <p:spPr>
          <a:xfrm flipH="1" flipV="1">
            <a:off x="7302230" y="3560324"/>
            <a:ext cx="946825" cy="8430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02295C-0957-40EB-80D9-52B4EA7F7E12}"/>
              </a:ext>
            </a:extLst>
          </p:cNvPr>
          <p:cNvCxnSpPr>
            <a:cxnSpLocks/>
          </p:cNvCxnSpPr>
          <p:nvPr/>
        </p:nvCxnSpPr>
        <p:spPr>
          <a:xfrm flipH="1" flipV="1">
            <a:off x="6906639" y="3679487"/>
            <a:ext cx="175097" cy="55123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09C0A0-FE21-DC65-5A09-3BB92D59403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6" name="TextBox 5">
            <a:extLst>
              <a:ext uri="{FF2B5EF4-FFF2-40B4-BE49-F238E27FC236}">
                <a16:creationId xmlns:a16="http://schemas.microsoft.com/office/drawing/2014/main" id="{95F79CFC-7176-360A-E774-A88814DEA78B}"/>
              </a:ext>
            </a:extLst>
          </p:cNvPr>
          <p:cNvSpPr txBox="1"/>
          <p:nvPr/>
        </p:nvSpPr>
        <p:spPr>
          <a:xfrm>
            <a:off x="8966200"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8" name="TextBox 7">
            <a:extLst>
              <a:ext uri="{FF2B5EF4-FFF2-40B4-BE49-F238E27FC236}">
                <a16:creationId xmlns:a16="http://schemas.microsoft.com/office/drawing/2014/main" id="{D03B60A4-45D5-5501-D9C0-D4AD98343BFC}"/>
              </a:ext>
            </a:extLst>
          </p:cNvPr>
          <p:cNvSpPr txBox="1"/>
          <p:nvPr/>
        </p:nvSpPr>
        <p:spPr>
          <a:xfrm>
            <a:off x="7522723" y="2399043"/>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390039BE-6D7A-1BFE-FAFA-678BF82C72D8}"/>
              </a:ext>
            </a:extLst>
          </p:cNvPr>
          <p:cNvSpPr txBox="1"/>
          <p:nvPr/>
        </p:nvSpPr>
        <p:spPr>
          <a:xfrm>
            <a:off x="8255000" y="3490741"/>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9FD6912A-B8B6-1E34-62EF-F41B3710F971}"/>
              </a:ext>
            </a:extLst>
          </p:cNvPr>
          <p:cNvSpPr txBox="1"/>
          <p:nvPr/>
        </p:nvSpPr>
        <p:spPr>
          <a:xfrm>
            <a:off x="7109568" y="4230721"/>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4005494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DC2EB-6219-4656-A6E5-9BA5B1FCD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73BE8005-336D-4F99-A44E-55534D91F975}"/>
              </a:ext>
            </a:extLst>
          </p:cNvPr>
          <p:cNvCxnSpPr>
            <a:cxnSpLocks/>
          </p:cNvCxnSpPr>
          <p:nvPr/>
        </p:nvCxnSpPr>
        <p:spPr>
          <a:xfrm flipH="1" flipV="1">
            <a:off x="7315201" y="3928354"/>
            <a:ext cx="207522" cy="61122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B1F801-E8BF-47C1-BC8B-3B1BDB618B7A}"/>
              </a:ext>
            </a:extLst>
          </p:cNvPr>
          <p:cNvCxnSpPr>
            <a:cxnSpLocks/>
          </p:cNvCxnSpPr>
          <p:nvPr/>
        </p:nvCxnSpPr>
        <p:spPr>
          <a:xfrm flipH="1">
            <a:off x="6997431" y="2600528"/>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C78A209-DDC1-AA59-05AC-4415E18C873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5" name="TextBox 4">
            <a:extLst>
              <a:ext uri="{FF2B5EF4-FFF2-40B4-BE49-F238E27FC236}">
                <a16:creationId xmlns:a16="http://schemas.microsoft.com/office/drawing/2014/main" id="{26FA3250-90D8-9388-A1F8-128EA9608685}"/>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7" name="TextBox 6">
            <a:extLst>
              <a:ext uri="{FF2B5EF4-FFF2-40B4-BE49-F238E27FC236}">
                <a16:creationId xmlns:a16="http://schemas.microsoft.com/office/drawing/2014/main" id="{1FB4E8B3-D1E1-81F0-B9D4-16380819E4B8}"/>
              </a:ext>
            </a:extLst>
          </p:cNvPr>
          <p:cNvSpPr txBox="1"/>
          <p:nvPr/>
        </p:nvSpPr>
        <p:spPr>
          <a:xfrm>
            <a:off x="7438418" y="2365271"/>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27370AFA-E151-DC61-C214-493274A30BE5}"/>
              </a:ext>
            </a:extLst>
          </p:cNvPr>
          <p:cNvSpPr txBox="1"/>
          <p:nvPr/>
        </p:nvSpPr>
        <p:spPr>
          <a:xfrm>
            <a:off x="7469761" y="4461933"/>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977823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BBE19-FD93-40D7-B1B1-4167F1D8CBA3}"/>
              </a:ext>
            </a:extLst>
          </p:cNvPr>
          <p:cNvPicPr>
            <a:picLocks noChangeAspect="1"/>
          </p:cNvPicPr>
          <p:nvPr/>
        </p:nvPicPr>
        <p:blipFill>
          <a:blip r:embed="rId2"/>
          <a:stretch>
            <a:fillRect/>
          </a:stretch>
        </p:blipFill>
        <p:spPr>
          <a:xfrm>
            <a:off x="353142" y="0"/>
            <a:ext cx="9184967" cy="6858000"/>
          </a:xfrm>
          <a:prstGeom prst="rect">
            <a:avLst/>
          </a:prstGeom>
        </p:spPr>
      </p:pic>
    </p:spTree>
    <p:extLst>
      <p:ext uri="{BB962C8B-B14F-4D97-AF65-F5344CB8AC3E}">
        <p14:creationId xmlns:p14="http://schemas.microsoft.com/office/powerpoint/2010/main" val="1961144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DD573-D6A7-44C9-B20F-0144EC070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85AE1CCE-D7C4-4230-A7E8-06D4F09BBD73}"/>
              </a:ext>
            </a:extLst>
          </p:cNvPr>
          <p:cNvCxnSpPr>
            <a:cxnSpLocks/>
          </p:cNvCxnSpPr>
          <p:nvPr/>
        </p:nvCxnSpPr>
        <p:spPr>
          <a:xfrm>
            <a:off x="6478621" y="2568102"/>
            <a:ext cx="239950" cy="51232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71DB8E2-D1BB-43BA-9427-F5A4BCD0E1E3}"/>
              </a:ext>
            </a:extLst>
          </p:cNvPr>
          <p:cNvCxnSpPr>
            <a:cxnSpLocks/>
          </p:cNvCxnSpPr>
          <p:nvPr/>
        </p:nvCxnSpPr>
        <p:spPr>
          <a:xfrm flipH="1">
            <a:off x="7341140" y="273023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2AB4CD7-919E-49FA-AC7E-AF280BB8FB93}"/>
              </a:ext>
            </a:extLst>
          </p:cNvPr>
          <p:cNvCxnSpPr>
            <a:cxnSpLocks/>
          </p:cNvCxnSpPr>
          <p:nvPr/>
        </p:nvCxnSpPr>
        <p:spPr>
          <a:xfrm flipH="1" flipV="1">
            <a:off x="7341140" y="3878094"/>
            <a:ext cx="440987" cy="42072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44E03F0-4F42-A522-AC7D-0806CDB6E9EF}"/>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5" name="Title 1">
            <a:extLst>
              <a:ext uri="{FF2B5EF4-FFF2-40B4-BE49-F238E27FC236}">
                <a16:creationId xmlns:a16="http://schemas.microsoft.com/office/drawing/2014/main" id="{371D68FE-1546-F39D-641A-E4C565E421A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8" name="TextBox 7">
            <a:extLst>
              <a:ext uri="{FF2B5EF4-FFF2-40B4-BE49-F238E27FC236}">
                <a16:creationId xmlns:a16="http://schemas.microsoft.com/office/drawing/2014/main" id="{08DCB4D2-76C4-9588-3569-80F29417F57F}"/>
              </a:ext>
            </a:extLst>
          </p:cNvPr>
          <p:cNvSpPr txBox="1"/>
          <p:nvPr/>
        </p:nvSpPr>
        <p:spPr>
          <a:xfrm>
            <a:off x="7874271" y="2476613"/>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A27709A8-3D79-F82D-EF4B-3C274E04FC6B}"/>
              </a:ext>
            </a:extLst>
          </p:cNvPr>
          <p:cNvSpPr txBox="1"/>
          <p:nvPr/>
        </p:nvSpPr>
        <p:spPr>
          <a:xfrm>
            <a:off x="7874271" y="4172006"/>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822708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3CDF2-7E53-485C-99E8-299EBD7E8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C34B2FCC-F262-491C-9985-EAE00DA2458C}"/>
              </a:ext>
            </a:extLst>
          </p:cNvPr>
          <p:cNvCxnSpPr>
            <a:cxnSpLocks/>
          </p:cNvCxnSpPr>
          <p:nvPr/>
        </p:nvCxnSpPr>
        <p:spPr>
          <a:xfrm flipH="1">
            <a:off x="6977974" y="2561617"/>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0317624-5E70-4D75-9415-FE52B27D86AB}"/>
              </a:ext>
            </a:extLst>
          </p:cNvPr>
          <p:cNvCxnSpPr>
            <a:cxnSpLocks/>
          </p:cNvCxnSpPr>
          <p:nvPr/>
        </p:nvCxnSpPr>
        <p:spPr>
          <a:xfrm flipH="1" flipV="1">
            <a:off x="7143344" y="3996447"/>
            <a:ext cx="551234" cy="56582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E057EF-2E77-4433-B7C2-6E591333A691}"/>
              </a:ext>
            </a:extLst>
          </p:cNvPr>
          <p:cNvCxnSpPr>
            <a:cxnSpLocks/>
          </p:cNvCxnSpPr>
          <p:nvPr/>
        </p:nvCxnSpPr>
        <p:spPr>
          <a:xfrm flipH="1">
            <a:off x="7016885" y="300908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C9A4AB-E32C-42C1-82B9-E1EC50B9F6B5}"/>
              </a:ext>
            </a:extLst>
          </p:cNvPr>
          <p:cNvCxnSpPr>
            <a:cxnSpLocks/>
          </p:cNvCxnSpPr>
          <p:nvPr/>
        </p:nvCxnSpPr>
        <p:spPr>
          <a:xfrm flipH="1">
            <a:off x="7334656" y="3797030"/>
            <a:ext cx="797667" cy="162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08E889-1873-4BCB-8056-8DBEE69892AB}"/>
              </a:ext>
            </a:extLst>
          </p:cNvPr>
          <p:cNvCxnSpPr>
            <a:cxnSpLocks/>
          </p:cNvCxnSpPr>
          <p:nvPr/>
        </p:nvCxnSpPr>
        <p:spPr>
          <a:xfrm flipV="1">
            <a:off x="6699115" y="3806758"/>
            <a:ext cx="94036" cy="62905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962C04-56C0-4FA1-BD0E-A16CD8FA2E54}"/>
              </a:ext>
            </a:extLst>
          </p:cNvPr>
          <p:cNvCxnSpPr>
            <a:cxnSpLocks/>
          </p:cNvCxnSpPr>
          <p:nvPr/>
        </p:nvCxnSpPr>
        <p:spPr>
          <a:xfrm>
            <a:off x="6050604" y="3051242"/>
            <a:ext cx="642026" cy="4037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EFBF75B-F863-6287-6E1D-EBD963287BB5}"/>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7" name="Title 1">
            <a:extLst>
              <a:ext uri="{FF2B5EF4-FFF2-40B4-BE49-F238E27FC236}">
                <a16:creationId xmlns:a16="http://schemas.microsoft.com/office/drawing/2014/main" id="{C2081F5E-B678-969A-30F9-8FC669C18D5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9" name="TextBox 8">
            <a:extLst>
              <a:ext uri="{FF2B5EF4-FFF2-40B4-BE49-F238E27FC236}">
                <a16:creationId xmlns:a16="http://schemas.microsoft.com/office/drawing/2014/main" id="{A7510507-2B9B-8FFE-0359-F886BBDB505E}"/>
              </a:ext>
            </a:extLst>
          </p:cNvPr>
          <p:cNvSpPr txBox="1"/>
          <p:nvPr/>
        </p:nvSpPr>
        <p:spPr>
          <a:xfrm>
            <a:off x="7415178" y="2338013"/>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A978B850-9ADD-2F5E-3217-FD77C9F28B46}"/>
              </a:ext>
            </a:extLst>
          </p:cNvPr>
          <p:cNvSpPr txBox="1"/>
          <p:nvPr/>
        </p:nvSpPr>
        <p:spPr>
          <a:xfrm>
            <a:off x="7503628" y="2766765"/>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E8C952B2-112A-792C-8226-11833AE908B2}"/>
              </a:ext>
            </a:extLst>
          </p:cNvPr>
          <p:cNvSpPr txBox="1"/>
          <p:nvPr/>
        </p:nvSpPr>
        <p:spPr>
          <a:xfrm>
            <a:off x="5544586" y="2880142"/>
            <a:ext cx="558800" cy="307777"/>
          </a:xfrm>
          <a:prstGeom prst="rect">
            <a:avLst/>
          </a:prstGeom>
          <a:noFill/>
        </p:spPr>
        <p:txBody>
          <a:bodyPr wrap="square" rtlCol="0">
            <a:spAutoFit/>
          </a:bodyPr>
          <a:lstStyle/>
          <a:p>
            <a:r>
              <a:rPr lang="en-US" sz="1400" dirty="0">
                <a:solidFill>
                  <a:schemeClr val="bg1"/>
                </a:solidFill>
              </a:rPr>
              <a:t>node</a:t>
            </a:r>
          </a:p>
        </p:txBody>
      </p:sp>
      <p:sp>
        <p:nvSpPr>
          <p:cNvPr id="14" name="TextBox 13">
            <a:extLst>
              <a:ext uri="{FF2B5EF4-FFF2-40B4-BE49-F238E27FC236}">
                <a16:creationId xmlns:a16="http://schemas.microsoft.com/office/drawing/2014/main" id="{89CFC2DE-BE1D-3EF2-6FC1-4D16A703E811}"/>
              </a:ext>
            </a:extLst>
          </p:cNvPr>
          <p:cNvSpPr txBox="1"/>
          <p:nvPr/>
        </p:nvSpPr>
        <p:spPr>
          <a:xfrm>
            <a:off x="8153402" y="3625155"/>
            <a:ext cx="558800" cy="307777"/>
          </a:xfrm>
          <a:prstGeom prst="rect">
            <a:avLst/>
          </a:prstGeom>
          <a:noFill/>
        </p:spPr>
        <p:txBody>
          <a:bodyPr wrap="square" rtlCol="0">
            <a:spAutoFit/>
          </a:bodyPr>
          <a:lstStyle/>
          <a:p>
            <a:r>
              <a:rPr lang="en-US" sz="1400" dirty="0">
                <a:solidFill>
                  <a:schemeClr val="bg1"/>
                </a:solidFill>
              </a:rPr>
              <a:t>node</a:t>
            </a:r>
          </a:p>
        </p:txBody>
      </p:sp>
      <p:sp>
        <p:nvSpPr>
          <p:cNvPr id="15" name="TextBox 14">
            <a:extLst>
              <a:ext uri="{FF2B5EF4-FFF2-40B4-BE49-F238E27FC236}">
                <a16:creationId xmlns:a16="http://schemas.microsoft.com/office/drawing/2014/main" id="{5755ED87-756F-9EEF-B1C3-DB5D4BF2E581}"/>
              </a:ext>
            </a:extLst>
          </p:cNvPr>
          <p:cNvSpPr txBox="1"/>
          <p:nvPr/>
        </p:nvSpPr>
        <p:spPr>
          <a:xfrm>
            <a:off x="6491411" y="4410777"/>
            <a:ext cx="558800" cy="307777"/>
          </a:xfrm>
          <a:prstGeom prst="rect">
            <a:avLst/>
          </a:prstGeom>
          <a:noFill/>
        </p:spPr>
        <p:txBody>
          <a:bodyPr wrap="square" rtlCol="0">
            <a:spAutoFit/>
          </a:bodyPr>
          <a:lstStyle/>
          <a:p>
            <a:r>
              <a:rPr lang="en-US" sz="1400" dirty="0">
                <a:solidFill>
                  <a:schemeClr val="bg1"/>
                </a:solidFill>
              </a:rPr>
              <a:t>node</a:t>
            </a:r>
          </a:p>
        </p:txBody>
      </p:sp>
      <p:sp>
        <p:nvSpPr>
          <p:cNvPr id="16" name="TextBox 15">
            <a:extLst>
              <a:ext uri="{FF2B5EF4-FFF2-40B4-BE49-F238E27FC236}">
                <a16:creationId xmlns:a16="http://schemas.microsoft.com/office/drawing/2014/main" id="{35E44035-5796-C4E1-D18F-C761A90FFE89}"/>
              </a:ext>
            </a:extLst>
          </p:cNvPr>
          <p:cNvSpPr txBox="1"/>
          <p:nvPr/>
        </p:nvSpPr>
        <p:spPr>
          <a:xfrm>
            <a:off x="7573523" y="4525248"/>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03011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47683-12C8-4555-95FB-071977AD3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C1C6B9B0-4979-470C-8BB0-B263EF6BD5E0}"/>
              </a:ext>
            </a:extLst>
          </p:cNvPr>
          <p:cNvCxnSpPr>
            <a:cxnSpLocks/>
          </p:cNvCxnSpPr>
          <p:nvPr/>
        </p:nvCxnSpPr>
        <p:spPr>
          <a:xfrm flipH="1">
            <a:off x="6588868" y="306097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481D5D6-B30F-4BF5-8A50-50A24CE9AF74}"/>
              </a:ext>
            </a:extLst>
          </p:cNvPr>
          <p:cNvCxnSpPr>
            <a:cxnSpLocks/>
          </p:cNvCxnSpPr>
          <p:nvPr/>
        </p:nvCxnSpPr>
        <p:spPr>
          <a:xfrm flipH="1">
            <a:off x="6718570" y="3236067"/>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6B542DC-B26C-4980-83D0-71064D031BF1}"/>
              </a:ext>
            </a:extLst>
          </p:cNvPr>
          <p:cNvCxnSpPr>
            <a:cxnSpLocks/>
          </p:cNvCxnSpPr>
          <p:nvPr/>
        </p:nvCxnSpPr>
        <p:spPr>
          <a:xfrm>
            <a:off x="5765260" y="2821021"/>
            <a:ext cx="252920" cy="66472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661E85B-D0D2-B116-223F-740E5AE282A0}"/>
              </a:ext>
            </a:extLst>
          </p:cNvPr>
          <p:cNvSpPr txBox="1"/>
          <p:nvPr/>
        </p:nvSpPr>
        <p:spPr>
          <a:xfrm>
            <a:off x="8125840" y="1953053"/>
            <a:ext cx="2984791" cy="1200329"/>
          </a:xfrm>
          <a:prstGeom prst="rect">
            <a:avLst/>
          </a:prstGeom>
          <a:noFill/>
        </p:spPr>
        <p:txBody>
          <a:bodyPr wrap="none" rtlCol="0">
            <a:spAutoFit/>
          </a:bodyPr>
          <a:lstStyle/>
          <a:p>
            <a:r>
              <a:rPr lang="en-US" dirty="0">
                <a:solidFill>
                  <a:schemeClr val="bg1"/>
                </a:solidFill>
              </a:rPr>
              <a:t>Same case on sagittal</a:t>
            </a:r>
          </a:p>
          <a:p>
            <a:endParaRPr lang="en-US" dirty="0">
              <a:solidFill>
                <a:schemeClr val="bg1"/>
              </a:solidFill>
            </a:endParaRPr>
          </a:p>
          <a:p>
            <a:r>
              <a:rPr lang="en-US" dirty="0">
                <a:solidFill>
                  <a:schemeClr val="bg1"/>
                </a:solidFill>
              </a:rPr>
              <a:t>Arrows show conglomeration </a:t>
            </a:r>
          </a:p>
          <a:p>
            <a:r>
              <a:rPr lang="en-US" dirty="0">
                <a:solidFill>
                  <a:schemeClr val="bg1"/>
                </a:solidFill>
              </a:rPr>
              <a:t>of nodes</a:t>
            </a:r>
          </a:p>
        </p:txBody>
      </p:sp>
      <p:sp>
        <p:nvSpPr>
          <p:cNvPr id="7" name="Title 1">
            <a:extLst>
              <a:ext uri="{FF2B5EF4-FFF2-40B4-BE49-F238E27FC236}">
                <a16:creationId xmlns:a16="http://schemas.microsoft.com/office/drawing/2014/main" id="{2C2B2F00-D616-B986-0836-26C2B69BFD2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8" name="TextBox 7">
            <a:extLst>
              <a:ext uri="{FF2B5EF4-FFF2-40B4-BE49-F238E27FC236}">
                <a16:creationId xmlns:a16="http://schemas.microsoft.com/office/drawing/2014/main" id="{2FA43137-9487-EFD1-20E3-BB1DDE05BE32}"/>
              </a:ext>
            </a:extLst>
          </p:cNvPr>
          <p:cNvSpPr txBox="1"/>
          <p:nvPr/>
        </p:nvSpPr>
        <p:spPr>
          <a:xfrm>
            <a:off x="5332920" y="2524113"/>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B2143E97-CC2D-8261-A620-CD61115B68D6}"/>
              </a:ext>
            </a:extLst>
          </p:cNvPr>
          <p:cNvSpPr txBox="1"/>
          <p:nvPr/>
        </p:nvSpPr>
        <p:spPr>
          <a:xfrm>
            <a:off x="7009962" y="2808838"/>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7AA26446-2907-5729-0CE8-0E059A2ACC3F}"/>
              </a:ext>
            </a:extLst>
          </p:cNvPr>
          <p:cNvSpPr txBox="1"/>
          <p:nvPr/>
        </p:nvSpPr>
        <p:spPr>
          <a:xfrm>
            <a:off x="7158476" y="3082178"/>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759689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56D00-E092-4265-9CB2-9C96836AE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1F4F061C-C411-441F-B017-0A13E6F8C2B6}"/>
              </a:ext>
            </a:extLst>
          </p:cNvPr>
          <p:cNvCxnSpPr>
            <a:cxnSpLocks/>
          </p:cNvCxnSpPr>
          <p:nvPr/>
        </p:nvCxnSpPr>
        <p:spPr>
          <a:xfrm flipH="1">
            <a:off x="6206247" y="261998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6D0EDEC-BF82-4C5D-A2BB-79255B831882}"/>
              </a:ext>
            </a:extLst>
          </p:cNvPr>
          <p:cNvCxnSpPr>
            <a:cxnSpLocks/>
          </p:cNvCxnSpPr>
          <p:nvPr/>
        </p:nvCxnSpPr>
        <p:spPr>
          <a:xfrm flipH="1">
            <a:off x="6530502" y="2929646"/>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3B6BF0-7064-455E-8EC4-A9E225EC6683}"/>
              </a:ext>
            </a:extLst>
          </p:cNvPr>
          <p:cNvCxnSpPr>
            <a:cxnSpLocks/>
          </p:cNvCxnSpPr>
          <p:nvPr/>
        </p:nvCxnSpPr>
        <p:spPr>
          <a:xfrm flipH="1">
            <a:off x="6750995" y="317932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53BF3B0-F510-6A2A-A484-F41F13C5DEB9}"/>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7" name="Title 1">
            <a:extLst>
              <a:ext uri="{FF2B5EF4-FFF2-40B4-BE49-F238E27FC236}">
                <a16:creationId xmlns:a16="http://schemas.microsoft.com/office/drawing/2014/main" id="{C2160CCB-5E07-5179-E0CB-EEAB3F36BCE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8" name="TextBox 7">
            <a:extLst>
              <a:ext uri="{FF2B5EF4-FFF2-40B4-BE49-F238E27FC236}">
                <a16:creationId xmlns:a16="http://schemas.microsoft.com/office/drawing/2014/main" id="{7453A9CA-600F-78BA-7703-569195188C70}"/>
              </a:ext>
            </a:extLst>
          </p:cNvPr>
          <p:cNvSpPr txBox="1"/>
          <p:nvPr/>
        </p:nvSpPr>
        <p:spPr>
          <a:xfrm>
            <a:off x="6935101" y="2717560"/>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D089989F-7477-34C6-74BC-63D3256CAB2C}"/>
              </a:ext>
            </a:extLst>
          </p:cNvPr>
          <p:cNvSpPr txBox="1"/>
          <p:nvPr/>
        </p:nvSpPr>
        <p:spPr>
          <a:xfrm>
            <a:off x="7227201" y="2969841"/>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2F1859A8-8E4F-E1A9-E826-9F26AC5CAA3D}"/>
              </a:ext>
            </a:extLst>
          </p:cNvPr>
          <p:cNvSpPr txBox="1"/>
          <p:nvPr/>
        </p:nvSpPr>
        <p:spPr>
          <a:xfrm>
            <a:off x="6613367" y="2407897"/>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61567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92136-8530-4314-BF41-7D3ECC916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C1FB3147-CF6E-4E4A-BF6C-9D6793A527CF}"/>
              </a:ext>
            </a:extLst>
          </p:cNvPr>
          <p:cNvCxnSpPr>
            <a:cxnSpLocks/>
          </p:cNvCxnSpPr>
          <p:nvPr/>
        </p:nvCxnSpPr>
        <p:spPr>
          <a:xfrm flipH="1">
            <a:off x="6284068" y="261998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9068C4B-AF02-4617-98F5-D6A2CB732094}"/>
              </a:ext>
            </a:extLst>
          </p:cNvPr>
          <p:cNvCxnSpPr>
            <a:cxnSpLocks/>
          </p:cNvCxnSpPr>
          <p:nvPr/>
        </p:nvCxnSpPr>
        <p:spPr>
          <a:xfrm flipH="1">
            <a:off x="6575898" y="317932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D5D55A-4C54-0BBF-751C-6EC760F628AC}"/>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6" name="Title 1">
            <a:extLst>
              <a:ext uri="{FF2B5EF4-FFF2-40B4-BE49-F238E27FC236}">
                <a16:creationId xmlns:a16="http://schemas.microsoft.com/office/drawing/2014/main" id="{5B3222D9-26BC-CA5A-8F5D-42FE1342077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7" name="TextBox 6">
            <a:extLst>
              <a:ext uri="{FF2B5EF4-FFF2-40B4-BE49-F238E27FC236}">
                <a16:creationId xmlns:a16="http://schemas.microsoft.com/office/drawing/2014/main" id="{7D5520FE-8298-0DA3-3275-05772B9C9093}"/>
              </a:ext>
            </a:extLst>
          </p:cNvPr>
          <p:cNvSpPr txBox="1"/>
          <p:nvPr/>
        </p:nvSpPr>
        <p:spPr>
          <a:xfrm>
            <a:off x="7004455" y="2965448"/>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EE12F696-707E-5C03-7622-172A7AE42F88}"/>
              </a:ext>
            </a:extLst>
          </p:cNvPr>
          <p:cNvSpPr txBox="1"/>
          <p:nvPr/>
        </p:nvSpPr>
        <p:spPr>
          <a:xfrm>
            <a:off x="6725055" y="2466094"/>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414639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C54C0-ABC7-4760-AA8D-21A804160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79D1FF31-5CB5-4345-8271-03E78FD2A278}"/>
              </a:ext>
            </a:extLst>
          </p:cNvPr>
          <p:cNvCxnSpPr>
            <a:cxnSpLocks/>
          </p:cNvCxnSpPr>
          <p:nvPr/>
        </p:nvCxnSpPr>
        <p:spPr>
          <a:xfrm flipH="1">
            <a:off x="6335949" y="275617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F3E73FE-2FD8-4411-96FA-378BE50CD45C}"/>
              </a:ext>
            </a:extLst>
          </p:cNvPr>
          <p:cNvCxnSpPr>
            <a:cxnSpLocks/>
          </p:cNvCxnSpPr>
          <p:nvPr/>
        </p:nvCxnSpPr>
        <p:spPr>
          <a:xfrm>
            <a:off x="5797685" y="2756170"/>
            <a:ext cx="58368" cy="57069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FD31185-83DD-4D8D-B7EE-B0509E98A9A4}"/>
              </a:ext>
            </a:extLst>
          </p:cNvPr>
          <p:cNvCxnSpPr>
            <a:cxnSpLocks/>
          </p:cNvCxnSpPr>
          <p:nvPr/>
        </p:nvCxnSpPr>
        <p:spPr>
          <a:xfrm flipH="1">
            <a:off x="6634264" y="326201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799CC7-081E-9566-06F7-A89D661CB21F}"/>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6" name="Title 1">
            <a:extLst>
              <a:ext uri="{FF2B5EF4-FFF2-40B4-BE49-F238E27FC236}">
                <a16:creationId xmlns:a16="http://schemas.microsoft.com/office/drawing/2014/main" id="{36384487-70AD-131A-593F-3FC665E9871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8" name="TextBox 7">
            <a:extLst>
              <a:ext uri="{FF2B5EF4-FFF2-40B4-BE49-F238E27FC236}">
                <a16:creationId xmlns:a16="http://schemas.microsoft.com/office/drawing/2014/main" id="{16D5830C-8FD4-BD52-9362-A804C8B3F046}"/>
              </a:ext>
            </a:extLst>
          </p:cNvPr>
          <p:cNvSpPr txBox="1"/>
          <p:nvPr/>
        </p:nvSpPr>
        <p:spPr>
          <a:xfrm>
            <a:off x="7096868" y="3041515"/>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179F1665-52FA-4383-F99B-A607479DBBF6}"/>
              </a:ext>
            </a:extLst>
          </p:cNvPr>
          <p:cNvSpPr txBox="1"/>
          <p:nvPr/>
        </p:nvSpPr>
        <p:spPr>
          <a:xfrm>
            <a:off x="6706953" y="2602281"/>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99AD1773-1F0E-B9FE-C8C5-45295568528D}"/>
              </a:ext>
            </a:extLst>
          </p:cNvPr>
          <p:cNvSpPr txBox="1"/>
          <p:nvPr/>
        </p:nvSpPr>
        <p:spPr>
          <a:xfrm>
            <a:off x="5278337" y="2602281"/>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446219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8BF50-9717-4A5E-819D-8F620CC97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41AB5938-C7E4-411B-976B-C2A5D37719DB}"/>
              </a:ext>
            </a:extLst>
          </p:cNvPr>
          <p:cNvCxnSpPr>
            <a:cxnSpLocks/>
          </p:cNvCxnSpPr>
          <p:nvPr/>
        </p:nvCxnSpPr>
        <p:spPr>
          <a:xfrm flipH="1">
            <a:off x="6316493" y="2788595"/>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FC8FE43-06BB-46D0-B6CD-D8034E99B3BD}"/>
              </a:ext>
            </a:extLst>
          </p:cNvPr>
          <p:cNvCxnSpPr>
            <a:cxnSpLocks/>
          </p:cNvCxnSpPr>
          <p:nvPr/>
        </p:nvCxnSpPr>
        <p:spPr>
          <a:xfrm flipH="1">
            <a:off x="6465651" y="328794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26F1601-DD61-4DBC-917B-42D0058341A0}"/>
              </a:ext>
            </a:extLst>
          </p:cNvPr>
          <p:cNvCxnSpPr>
            <a:cxnSpLocks/>
          </p:cNvCxnSpPr>
          <p:nvPr/>
        </p:nvCxnSpPr>
        <p:spPr>
          <a:xfrm flipV="1">
            <a:off x="5337243" y="3928354"/>
            <a:ext cx="687422" cy="35830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239C31D-40D9-44F7-BA04-AFC778F4C521}"/>
              </a:ext>
            </a:extLst>
          </p:cNvPr>
          <p:cNvCxnSpPr>
            <a:cxnSpLocks/>
          </p:cNvCxnSpPr>
          <p:nvPr/>
        </p:nvCxnSpPr>
        <p:spPr>
          <a:xfrm>
            <a:off x="4948136" y="3210128"/>
            <a:ext cx="732819" cy="468549"/>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41D5DA6-7386-4307-BADB-20A7C445FEB2}"/>
              </a:ext>
            </a:extLst>
          </p:cNvPr>
          <p:cNvCxnSpPr>
            <a:cxnSpLocks/>
          </p:cNvCxnSpPr>
          <p:nvPr/>
        </p:nvCxnSpPr>
        <p:spPr>
          <a:xfrm>
            <a:off x="5619342" y="2797107"/>
            <a:ext cx="226981" cy="6558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B26594B-37FB-B746-40BD-A056BBFFDB3D}"/>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7" name="Title 1">
            <a:extLst>
              <a:ext uri="{FF2B5EF4-FFF2-40B4-BE49-F238E27FC236}">
                <a16:creationId xmlns:a16="http://schemas.microsoft.com/office/drawing/2014/main" id="{05C65B7D-AED0-9D47-AE88-EFD701CFA68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9" name="TextBox 8">
            <a:extLst>
              <a:ext uri="{FF2B5EF4-FFF2-40B4-BE49-F238E27FC236}">
                <a16:creationId xmlns:a16="http://schemas.microsoft.com/office/drawing/2014/main" id="{866BD5D8-4BC6-8230-739A-DCD7DDCF33D8}"/>
              </a:ext>
            </a:extLst>
          </p:cNvPr>
          <p:cNvSpPr txBox="1"/>
          <p:nvPr/>
        </p:nvSpPr>
        <p:spPr>
          <a:xfrm>
            <a:off x="5122154" y="2609030"/>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EF7137CC-2E1C-CAF2-421B-DFE48B256DE5}"/>
              </a:ext>
            </a:extLst>
          </p:cNvPr>
          <p:cNvSpPr txBox="1"/>
          <p:nvPr/>
        </p:nvSpPr>
        <p:spPr>
          <a:xfrm>
            <a:off x="6906638" y="3121223"/>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D27C6B7C-7260-7874-56E6-F72E847E2BAF}"/>
              </a:ext>
            </a:extLst>
          </p:cNvPr>
          <p:cNvSpPr txBox="1"/>
          <p:nvPr/>
        </p:nvSpPr>
        <p:spPr>
          <a:xfrm>
            <a:off x="6724244" y="2695698"/>
            <a:ext cx="558800" cy="307777"/>
          </a:xfrm>
          <a:prstGeom prst="rect">
            <a:avLst/>
          </a:prstGeom>
          <a:noFill/>
        </p:spPr>
        <p:txBody>
          <a:bodyPr wrap="square" rtlCol="0">
            <a:spAutoFit/>
          </a:bodyPr>
          <a:lstStyle/>
          <a:p>
            <a:r>
              <a:rPr lang="en-US" sz="1400" dirty="0">
                <a:solidFill>
                  <a:schemeClr val="bg1"/>
                </a:solidFill>
              </a:rPr>
              <a:t>node</a:t>
            </a:r>
          </a:p>
        </p:txBody>
      </p:sp>
      <p:sp>
        <p:nvSpPr>
          <p:cNvPr id="13" name="TextBox 12">
            <a:extLst>
              <a:ext uri="{FF2B5EF4-FFF2-40B4-BE49-F238E27FC236}">
                <a16:creationId xmlns:a16="http://schemas.microsoft.com/office/drawing/2014/main" id="{511DEA00-DA8A-E203-9AD5-A3EB56883D6B}"/>
              </a:ext>
            </a:extLst>
          </p:cNvPr>
          <p:cNvSpPr txBox="1"/>
          <p:nvPr/>
        </p:nvSpPr>
        <p:spPr>
          <a:xfrm>
            <a:off x="4368392" y="3025434"/>
            <a:ext cx="558800" cy="307777"/>
          </a:xfrm>
          <a:prstGeom prst="rect">
            <a:avLst/>
          </a:prstGeom>
          <a:noFill/>
        </p:spPr>
        <p:txBody>
          <a:bodyPr wrap="square" rtlCol="0">
            <a:spAutoFit/>
          </a:bodyPr>
          <a:lstStyle/>
          <a:p>
            <a:r>
              <a:rPr lang="en-US" sz="1400" dirty="0">
                <a:solidFill>
                  <a:schemeClr val="bg1"/>
                </a:solidFill>
              </a:rPr>
              <a:t>node</a:t>
            </a:r>
          </a:p>
        </p:txBody>
      </p:sp>
      <p:sp>
        <p:nvSpPr>
          <p:cNvPr id="14" name="TextBox 13">
            <a:extLst>
              <a:ext uri="{FF2B5EF4-FFF2-40B4-BE49-F238E27FC236}">
                <a16:creationId xmlns:a16="http://schemas.microsoft.com/office/drawing/2014/main" id="{AA6E02AA-3FAB-9509-2CE7-492946AB36A5}"/>
              </a:ext>
            </a:extLst>
          </p:cNvPr>
          <p:cNvSpPr txBox="1"/>
          <p:nvPr/>
        </p:nvSpPr>
        <p:spPr>
          <a:xfrm>
            <a:off x="4778443" y="4161271"/>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983485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051A4-6653-4765-81C6-BF356535C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EC07A713-8C47-4032-9200-F876D7B68F7D}"/>
              </a:ext>
            </a:extLst>
          </p:cNvPr>
          <p:cNvCxnSpPr>
            <a:cxnSpLocks/>
          </p:cNvCxnSpPr>
          <p:nvPr/>
        </p:nvCxnSpPr>
        <p:spPr>
          <a:xfrm flipH="1">
            <a:off x="6530502" y="3236067"/>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2EF4380-F98D-4E02-A792-D621B377BFC9}"/>
              </a:ext>
            </a:extLst>
          </p:cNvPr>
          <p:cNvCxnSpPr>
            <a:cxnSpLocks/>
          </p:cNvCxnSpPr>
          <p:nvPr/>
        </p:nvCxnSpPr>
        <p:spPr>
          <a:xfrm flipH="1">
            <a:off x="6530503" y="3832698"/>
            <a:ext cx="687420" cy="27237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D751140-8B78-4782-B3C9-64A1759A846E}"/>
              </a:ext>
            </a:extLst>
          </p:cNvPr>
          <p:cNvCxnSpPr>
            <a:cxnSpLocks/>
          </p:cNvCxnSpPr>
          <p:nvPr/>
        </p:nvCxnSpPr>
        <p:spPr>
          <a:xfrm flipH="1">
            <a:off x="6238672" y="3236067"/>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AFF740-CE90-4760-AF86-B3AAC79FF9B9}"/>
              </a:ext>
            </a:extLst>
          </p:cNvPr>
          <p:cNvCxnSpPr>
            <a:cxnSpLocks/>
          </p:cNvCxnSpPr>
          <p:nvPr/>
        </p:nvCxnSpPr>
        <p:spPr>
          <a:xfrm>
            <a:off x="5460460" y="2879387"/>
            <a:ext cx="337226" cy="65499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FBE8FAC-872A-4C13-9C37-8EF63FC223ED}"/>
              </a:ext>
            </a:extLst>
          </p:cNvPr>
          <p:cNvCxnSpPr>
            <a:cxnSpLocks/>
          </p:cNvCxnSpPr>
          <p:nvPr/>
        </p:nvCxnSpPr>
        <p:spPr>
          <a:xfrm flipV="1">
            <a:off x="5077838" y="4714672"/>
            <a:ext cx="797669" cy="20752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ACD902-C39A-A2C3-447D-09D43539230D}"/>
              </a:ext>
            </a:extLst>
          </p:cNvPr>
          <p:cNvSpPr txBox="1"/>
          <p:nvPr/>
        </p:nvSpPr>
        <p:spPr>
          <a:xfrm>
            <a:off x="8619067" y="2091267"/>
            <a:ext cx="1955800" cy="923330"/>
          </a:xfrm>
          <a:prstGeom prst="rect">
            <a:avLst/>
          </a:prstGeom>
          <a:noFill/>
        </p:spPr>
        <p:txBody>
          <a:bodyPr wrap="square" rtlCol="0">
            <a:spAutoFit/>
          </a:bodyPr>
          <a:lstStyle/>
          <a:p>
            <a:r>
              <a:rPr lang="en-US" dirty="0">
                <a:solidFill>
                  <a:schemeClr val="bg1"/>
                </a:solidFill>
              </a:rPr>
              <a:t>Arrows indicate inseparable i.e. coalescent nodes</a:t>
            </a:r>
          </a:p>
        </p:txBody>
      </p:sp>
      <p:sp>
        <p:nvSpPr>
          <p:cNvPr id="6" name="Title 1">
            <a:extLst>
              <a:ext uri="{FF2B5EF4-FFF2-40B4-BE49-F238E27FC236}">
                <a16:creationId xmlns:a16="http://schemas.microsoft.com/office/drawing/2014/main" id="{8C6F9AD7-299E-CE86-404C-9D1B9E6F704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MRI</a:t>
            </a:r>
            <a:endParaRPr lang="en-US" dirty="0">
              <a:solidFill>
                <a:schemeClr val="bg1"/>
              </a:solidFill>
            </a:endParaRPr>
          </a:p>
        </p:txBody>
      </p:sp>
      <p:sp>
        <p:nvSpPr>
          <p:cNvPr id="9" name="TextBox 8">
            <a:extLst>
              <a:ext uri="{FF2B5EF4-FFF2-40B4-BE49-F238E27FC236}">
                <a16:creationId xmlns:a16="http://schemas.microsoft.com/office/drawing/2014/main" id="{64732582-30A2-30DC-FF10-6EF202FA5216}"/>
              </a:ext>
            </a:extLst>
          </p:cNvPr>
          <p:cNvSpPr txBox="1"/>
          <p:nvPr/>
        </p:nvSpPr>
        <p:spPr>
          <a:xfrm>
            <a:off x="5001820" y="2620513"/>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FE541CD6-4F28-440B-1C98-039D328B847A}"/>
              </a:ext>
            </a:extLst>
          </p:cNvPr>
          <p:cNvSpPr txBox="1"/>
          <p:nvPr/>
        </p:nvSpPr>
        <p:spPr>
          <a:xfrm>
            <a:off x="6297220" y="2928290"/>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7C93BB69-D904-5265-60D6-97AA86236C8C}"/>
              </a:ext>
            </a:extLst>
          </p:cNvPr>
          <p:cNvSpPr txBox="1"/>
          <p:nvPr/>
        </p:nvSpPr>
        <p:spPr>
          <a:xfrm>
            <a:off x="6940687" y="3025302"/>
            <a:ext cx="558800" cy="307777"/>
          </a:xfrm>
          <a:prstGeom prst="rect">
            <a:avLst/>
          </a:prstGeom>
          <a:noFill/>
        </p:spPr>
        <p:txBody>
          <a:bodyPr wrap="square" rtlCol="0">
            <a:spAutoFit/>
          </a:bodyPr>
          <a:lstStyle/>
          <a:p>
            <a:r>
              <a:rPr lang="en-US" sz="1400" dirty="0">
                <a:solidFill>
                  <a:schemeClr val="bg1"/>
                </a:solidFill>
              </a:rPr>
              <a:t>node</a:t>
            </a:r>
          </a:p>
        </p:txBody>
      </p:sp>
      <p:sp>
        <p:nvSpPr>
          <p:cNvPr id="13" name="TextBox 12">
            <a:extLst>
              <a:ext uri="{FF2B5EF4-FFF2-40B4-BE49-F238E27FC236}">
                <a16:creationId xmlns:a16="http://schemas.microsoft.com/office/drawing/2014/main" id="{81FE2098-0FAA-E729-3137-7DA25C0B1827}"/>
              </a:ext>
            </a:extLst>
          </p:cNvPr>
          <p:cNvSpPr txBox="1"/>
          <p:nvPr/>
        </p:nvSpPr>
        <p:spPr>
          <a:xfrm>
            <a:off x="7177481" y="3678809"/>
            <a:ext cx="558800" cy="307777"/>
          </a:xfrm>
          <a:prstGeom prst="rect">
            <a:avLst/>
          </a:prstGeom>
          <a:noFill/>
        </p:spPr>
        <p:txBody>
          <a:bodyPr wrap="square" rtlCol="0">
            <a:spAutoFit/>
          </a:bodyPr>
          <a:lstStyle/>
          <a:p>
            <a:r>
              <a:rPr lang="en-US" sz="1400" dirty="0">
                <a:solidFill>
                  <a:schemeClr val="bg1"/>
                </a:solidFill>
              </a:rPr>
              <a:t>node</a:t>
            </a:r>
          </a:p>
        </p:txBody>
      </p:sp>
      <p:sp>
        <p:nvSpPr>
          <p:cNvPr id="14" name="TextBox 13">
            <a:extLst>
              <a:ext uri="{FF2B5EF4-FFF2-40B4-BE49-F238E27FC236}">
                <a16:creationId xmlns:a16="http://schemas.microsoft.com/office/drawing/2014/main" id="{73E33D45-7EFE-B724-B6ED-BBF51CEC7AB2}"/>
              </a:ext>
            </a:extLst>
          </p:cNvPr>
          <p:cNvSpPr txBox="1"/>
          <p:nvPr/>
        </p:nvSpPr>
        <p:spPr>
          <a:xfrm>
            <a:off x="4523271" y="4768307"/>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405242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F4D70-BA63-9970-6C28-13580214A2E8}"/>
              </a:ext>
            </a:extLst>
          </p:cNvPr>
          <p:cNvSpPr>
            <a:spLocks noGrp="1"/>
          </p:cNvSpPr>
          <p:nvPr>
            <p:ph type="title"/>
          </p:nvPr>
        </p:nvSpPr>
        <p:spPr/>
        <p:txBody>
          <a:bodyPr>
            <a:normAutofit/>
          </a:bodyPr>
          <a:lstStyle/>
          <a:p>
            <a:r>
              <a:rPr lang="en-US" sz="4000" dirty="0">
                <a:solidFill>
                  <a:schemeClr val="bg1"/>
                </a:solidFill>
              </a:rPr>
              <a:t>Utility of different imaging planes to ascertain Grade 2 coalescence </a:t>
            </a:r>
          </a:p>
        </p:txBody>
      </p:sp>
    </p:spTree>
    <p:extLst>
      <p:ext uri="{BB962C8B-B14F-4D97-AF65-F5344CB8AC3E}">
        <p14:creationId xmlns:p14="http://schemas.microsoft.com/office/powerpoint/2010/main" val="392613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1E164-2B42-419E-BFBF-35A4CA81AB1F}"/>
              </a:ext>
            </a:extLst>
          </p:cNvPr>
          <p:cNvPicPr>
            <a:picLocks noChangeAspect="1"/>
          </p:cNvPicPr>
          <p:nvPr/>
        </p:nvPicPr>
        <p:blipFill rotWithShape="1">
          <a:blip r:embed="rId2">
            <a:extLst>
              <a:ext uri="{28A0092B-C50C-407E-A947-70E740481C1C}">
                <a14:useLocalDpi xmlns:a14="http://schemas.microsoft.com/office/drawing/2010/main" val="0"/>
              </a:ext>
            </a:extLst>
          </a:blip>
          <a:srcRect l="20689" r="7701"/>
          <a:stretch/>
        </p:blipFill>
        <p:spPr>
          <a:xfrm>
            <a:off x="2049294" y="347216"/>
            <a:ext cx="3655980" cy="5105400"/>
          </a:xfrm>
          <a:prstGeom prst="rect">
            <a:avLst/>
          </a:prstGeom>
        </p:spPr>
      </p:pic>
      <p:pic>
        <p:nvPicPr>
          <p:cNvPr id="9" name="Picture 8">
            <a:extLst>
              <a:ext uri="{FF2B5EF4-FFF2-40B4-BE49-F238E27FC236}">
                <a16:creationId xmlns:a16="http://schemas.microsoft.com/office/drawing/2014/main" id="{4763417D-CE09-4D29-BE6A-E6865B9FD2AA}"/>
              </a:ext>
            </a:extLst>
          </p:cNvPr>
          <p:cNvPicPr>
            <a:picLocks noChangeAspect="1"/>
          </p:cNvPicPr>
          <p:nvPr/>
        </p:nvPicPr>
        <p:blipFill rotWithShape="1">
          <a:blip r:embed="rId3">
            <a:extLst>
              <a:ext uri="{28A0092B-C50C-407E-A947-70E740481C1C}">
                <a14:useLocalDpi xmlns:a14="http://schemas.microsoft.com/office/drawing/2010/main" val="0"/>
              </a:ext>
            </a:extLst>
          </a:blip>
          <a:srcRect l="19768" r="7193"/>
          <a:stretch/>
        </p:blipFill>
        <p:spPr>
          <a:xfrm>
            <a:off x="6342434" y="370464"/>
            <a:ext cx="3728937" cy="5105400"/>
          </a:xfrm>
          <a:prstGeom prst="rect">
            <a:avLst/>
          </a:prstGeom>
        </p:spPr>
      </p:pic>
      <p:sp>
        <p:nvSpPr>
          <p:cNvPr id="10" name="TextBox 9">
            <a:extLst>
              <a:ext uri="{FF2B5EF4-FFF2-40B4-BE49-F238E27FC236}">
                <a16:creationId xmlns:a16="http://schemas.microsoft.com/office/drawing/2014/main" id="{2D774D12-A2DC-4BF6-87A6-0EBCAB95079D}"/>
              </a:ext>
            </a:extLst>
          </p:cNvPr>
          <p:cNvSpPr txBox="1"/>
          <p:nvPr/>
        </p:nvSpPr>
        <p:spPr>
          <a:xfrm>
            <a:off x="1929949" y="5564206"/>
            <a:ext cx="8824969" cy="923330"/>
          </a:xfrm>
          <a:prstGeom prst="rect">
            <a:avLst/>
          </a:prstGeom>
          <a:noFill/>
        </p:spPr>
        <p:txBody>
          <a:bodyPr wrap="square" rtlCol="0">
            <a:spAutoFit/>
          </a:bodyPr>
          <a:lstStyle/>
          <a:p>
            <a:r>
              <a:rPr lang="en-US" dirty="0">
                <a:solidFill>
                  <a:schemeClr val="bg1"/>
                </a:solidFill>
              </a:rPr>
              <a:t>Sagittal CT shows the importance of making use of different imaging planes to help confirm the presence or as in this case, the absence of coalescence. The circled examples show nodes clustered together but still with distinct radiologically visible planes separating them</a:t>
            </a:r>
            <a:endParaRPr lang="en-CA" dirty="0">
              <a:solidFill>
                <a:schemeClr val="bg1"/>
              </a:solidFill>
            </a:endParaRPr>
          </a:p>
        </p:txBody>
      </p:sp>
      <p:sp>
        <p:nvSpPr>
          <p:cNvPr id="11" name="Oval 10">
            <a:extLst>
              <a:ext uri="{FF2B5EF4-FFF2-40B4-BE49-F238E27FC236}">
                <a16:creationId xmlns:a16="http://schemas.microsoft.com/office/drawing/2014/main" id="{8151D10A-0DF6-4636-81F6-C6C62032177C}"/>
              </a:ext>
            </a:extLst>
          </p:cNvPr>
          <p:cNvSpPr/>
          <p:nvPr/>
        </p:nvSpPr>
        <p:spPr>
          <a:xfrm>
            <a:off x="3877284" y="2840477"/>
            <a:ext cx="726332" cy="8430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4DCC30B-445C-49C2-9BFB-8E0F210D9CFB}"/>
              </a:ext>
            </a:extLst>
          </p:cNvPr>
          <p:cNvSpPr/>
          <p:nvPr/>
        </p:nvSpPr>
        <p:spPr>
          <a:xfrm>
            <a:off x="8171234" y="2710774"/>
            <a:ext cx="771728" cy="6355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52C50444-7C61-4B44-A11E-6A7F3E794BEA}"/>
              </a:ext>
            </a:extLst>
          </p:cNvPr>
          <p:cNvSpPr txBox="1"/>
          <p:nvPr/>
        </p:nvSpPr>
        <p:spPr>
          <a:xfrm>
            <a:off x="258554" y="2188254"/>
            <a:ext cx="2408972" cy="1200329"/>
          </a:xfrm>
          <a:prstGeom prst="rect">
            <a:avLst/>
          </a:prstGeom>
          <a:noFill/>
        </p:spPr>
        <p:txBody>
          <a:bodyPr wrap="square" rtlCol="0">
            <a:spAutoFit/>
          </a:bodyPr>
          <a:lstStyle/>
          <a:p>
            <a:r>
              <a:rPr lang="en-US" sz="1200" dirty="0">
                <a:solidFill>
                  <a:schemeClr val="bg1"/>
                </a:solidFill>
              </a:rPr>
              <a:t>For Grade 2 – look at different planes – see if the nodes are just touching and have visible borders  separating them like in this example – if Yes – then NOT coalescent</a:t>
            </a:r>
          </a:p>
          <a:p>
            <a:endParaRPr lang="en-US" sz="1200" dirty="0">
              <a:solidFill>
                <a:schemeClr val="bg1"/>
              </a:solidFill>
            </a:endParaRPr>
          </a:p>
        </p:txBody>
      </p:sp>
    </p:spTree>
    <p:extLst>
      <p:ext uri="{BB962C8B-B14F-4D97-AF65-F5344CB8AC3E}">
        <p14:creationId xmlns:p14="http://schemas.microsoft.com/office/powerpoint/2010/main" val="195314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75F3B-800B-41EB-8113-AE19C590E240}"/>
              </a:ext>
            </a:extLst>
          </p:cNvPr>
          <p:cNvPicPr>
            <a:picLocks noChangeAspect="1"/>
          </p:cNvPicPr>
          <p:nvPr/>
        </p:nvPicPr>
        <p:blipFill rotWithShape="1">
          <a:blip r:embed="rId2">
            <a:extLst>
              <a:ext uri="{28A0092B-C50C-407E-A947-70E740481C1C}">
                <a14:useLocalDpi xmlns:a14="http://schemas.microsoft.com/office/drawing/2010/main" val="0"/>
              </a:ext>
            </a:extLst>
          </a:blip>
          <a:srcRect l="22075" t="12267" r="22075" b="18717"/>
          <a:stretch/>
        </p:blipFill>
        <p:spPr>
          <a:xfrm>
            <a:off x="3897550" y="1957284"/>
            <a:ext cx="2723746" cy="3365771"/>
          </a:xfrm>
          <a:prstGeom prst="rect">
            <a:avLst/>
          </a:prstGeom>
        </p:spPr>
      </p:pic>
      <p:pic>
        <p:nvPicPr>
          <p:cNvPr id="7" name="Picture 6">
            <a:extLst>
              <a:ext uri="{FF2B5EF4-FFF2-40B4-BE49-F238E27FC236}">
                <a16:creationId xmlns:a16="http://schemas.microsoft.com/office/drawing/2014/main" id="{77D12A0D-FF29-4CF5-893E-31D54D69DA61}"/>
              </a:ext>
            </a:extLst>
          </p:cNvPr>
          <p:cNvPicPr>
            <a:picLocks noChangeAspect="1"/>
          </p:cNvPicPr>
          <p:nvPr/>
        </p:nvPicPr>
        <p:blipFill rotWithShape="1">
          <a:blip r:embed="rId3">
            <a:extLst>
              <a:ext uri="{28A0092B-C50C-407E-A947-70E740481C1C}">
                <a14:useLocalDpi xmlns:a14="http://schemas.microsoft.com/office/drawing/2010/main" val="0"/>
              </a:ext>
            </a:extLst>
          </a:blip>
          <a:srcRect l="27053" r="23606" b="34783"/>
          <a:stretch/>
        </p:blipFill>
        <p:spPr>
          <a:xfrm>
            <a:off x="7081736" y="1677210"/>
            <a:ext cx="2970180" cy="3925921"/>
          </a:xfrm>
          <a:prstGeom prst="rect">
            <a:avLst/>
          </a:prstGeom>
        </p:spPr>
      </p:pic>
      <p:sp>
        <p:nvSpPr>
          <p:cNvPr id="8" name="TextBox 7">
            <a:extLst>
              <a:ext uri="{FF2B5EF4-FFF2-40B4-BE49-F238E27FC236}">
                <a16:creationId xmlns:a16="http://schemas.microsoft.com/office/drawing/2014/main" id="{590BB073-0CAA-4DD6-9401-B0D40DF2A698}"/>
              </a:ext>
            </a:extLst>
          </p:cNvPr>
          <p:cNvSpPr txBox="1"/>
          <p:nvPr/>
        </p:nvSpPr>
        <p:spPr>
          <a:xfrm>
            <a:off x="5584037" y="703948"/>
            <a:ext cx="2259914" cy="830997"/>
          </a:xfrm>
          <a:prstGeom prst="rect">
            <a:avLst/>
          </a:prstGeom>
          <a:noFill/>
        </p:spPr>
        <p:txBody>
          <a:bodyPr wrap="none" rtlCol="0">
            <a:spAutoFit/>
          </a:bodyPr>
          <a:lstStyle/>
          <a:p>
            <a:r>
              <a:rPr lang="en-US" sz="1600" dirty="0">
                <a:solidFill>
                  <a:schemeClr val="bg1"/>
                </a:solidFill>
              </a:rPr>
              <a:t>Axial and coronal CT</a:t>
            </a:r>
          </a:p>
          <a:p>
            <a:r>
              <a:rPr lang="en-US" sz="1600" dirty="0">
                <a:solidFill>
                  <a:schemeClr val="bg1"/>
                </a:solidFill>
              </a:rPr>
              <a:t>Left </a:t>
            </a:r>
            <a:r>
              <a:rPr lang="en-US" sz="1600" dirty="0" err="1">
                <a:solidFill>
                  <a:schemeClr val="bg1"/>
                </a:solidFill>
              </a:rPr>
              <a:t>Ib</a:t>
            </a:r>
            <a:r>
              <a:rPr lang="en-US" sz="1600" dirty="0">
                <a:solidFill>
                  <a:schemeClr val="bg1"/>
                </a:solidFill>
              </a:rPr>
              <a:t> node</a:t>
            </a:r>
          </a:p>
          <a:p>
            <a:r>
              <a:rPr lang="en-US" sz="1600" dirty="0">
                <a:solidFill>
                  <a:schemeClr val="bg1"/>
                </a:solidFill>
              </a:rPr>
              <a:t>Clean peripheral margins</a:t>
            </a:r>
          </a:p>
        </p:txBody>
      </p:sp>
      <p:sp>
        <p:nvSpPr>
          <p:cNvPr id="3" name="Title 2">
            <a:extLst>
              <a:ext uri="{FF2B5EF4-FFF2-40B4-BE49-F238E27FC236}">
                <a16:creationId xmlns:a16="http://schemas.microsoft.com/office/drawing/2014/main" id="{E2A1F815-A2CB-2C7A-8969-F6A1A88C0041}"/>
              </a:ext>
            </a:extLst>
          </p:cNvPr>
          <p:cNvSpPr>
            <a:spLocks noGrp="1"/>
          </p:cNvSpPr>
          <p:nvPr>
            <p:ph type="title"/>
          </p:nvPr>
        </p:nvSpPr>
        <p:spPr>
          <a:xfrm>
            <a:off x="838200" y="71074"/>
            <a:ext cx="10515600" cy="1325563"/>
          </a:xfrm>
        </p:spPr>
        <p:txBody>
          <a:bodyPr>
            <a:normAutofit/>
          </a:bodyPr>
          <a:lstStyle/>
          <a:p>
            <a:r>
              <a:rPr lang="en-US" sz="2800" dirty="0">
                <a:solidFill>
                  <a:schemeClr val="bg1"/>
                </a:solidFill>
              </a:rPr>
              <a:t>Grade 0 on CT scan</a:t>
            </a:r>
          </a:p>
        </p:txBody>
      </p:sp>
      <p:cxnSp>
        <p:nvCxnSpPr>
          <p:cNvPr id="4" name="Straight Arrow Connector 3">
            <a:extLst>
              <a:ext uri="{FF2B5EF4-FFF2-40B4-BE49-F238E27FC236}">
                <a16:creationId xmlns:a16="http://schemas.microsoft.com/office/drawing/2014/main" id="{AB37A6FC-689B-00ED-A738-E6DF20895905}"/>
              </a:ext>
            </a:extLst>
          </p:cNvPr>
          <p:cNvCxnSpPr>
            <a:cxnSpLocks/>
          </p:cNvCxnSpPr>
          <p:nvPr/>
        </p:nvCxnSpPr>
        <p:spPr>
          <a:xfrm flipH="1">
            <a:off x="6231466" y="1534945"/>
            <a:ext cx="262467" cy="92333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567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photo, person, vase&#10;&#10;Description automatically generated">
            <a:extLst>
              <a:ext uri="{FF2B5EF4-FFF2-40B4-BE49-F238E27FC236}">
                <a16:creationId xmlns:a16="http://schemas.microsoft.com/office/drawing/2014/main" id="{6535D6B0-2C64-4003-B481-FA26D668D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849" y="807720"/>
            <a:ext cx="4993990" cy="4993990"/>
          </a:xfrm>
          <a:prstGeom prst="rect">
            <a:avLst/>
          </a:prstGeom>
        </p:spPr>
      </p:pic>
      <p:sp>
        <p:nvSpPr>
          <p:cNvPr id="3" name="TextBox 2">
            <a:extLst>
              <a:ext uri="{FF2B5EF4-FFF2-40B4-BE49-F238E27FC236}">
                <a16:creationId xmlns:a16="http://schemas.microsoft.com/office/drawing/2014/main" id="{36A88645-44FC-4A76-BA11-7C9305010FF4}"/>
              </a:ext>
            </a:extLst>
          </p:cNvPr>
          <p:cNvSpPr txBox="1"/>
          <p:nvPr/>
        </p:nvSpPr>
        <p:spPr>
          <a:xfrm>
            <a:off x="1316070" y="4367166"/>
            <a:ext cx="2799955" cy="2031325"/>
          </a:xfrm>
          <a:prstGeom prst="rect">
            <a:avLst/>
          </a:prstGeom>
          <a:noFill/>
        </p:spPr>
        <p:txBody>
          <a:bodyPr wrap="square" rtlCol="0">
            <a:spAutoFit/>
          </a:bodyPr>
          <a:lstStyle/>
          <a:p>
            <a:r>
              <a:rPr lang="en-US" dirty="0">
                <a:solidFill>
                  <a:schemeClr val="bg1"/>
                </a:solidFill>
              </a:rPr>
              <a:t>Another example of two nodes that happen to touch but the coronal plane nicely shows clean distinct separation of the two nodes  (i.e. not meeting criteria for </a:t>
            </a:r>
            <a:r>
              <a:rPr lang="en-US" dirty="0" err="1">
                <a:solidFill>
                  <a:schemeClr val="bg1"/>
                </a:solidFill>
              </a:rPr>
              <a:t>iENE</a:t>
            </a:r>
            <a:r>
              <a:rPr lang="en-US" dirty="0">
                <a:solidFill>
                  <a:schemeClr val="bg1"/>
                </a:solidFill>
              </a:rPr>
              <a:t>)</a:t>
            </a:r>
            <a:endParaRPr lang="en-CA" dirty="0">
              <a:solidFill>
                <a:schemeClr val="bg1"/>
              </a:solidFill>
            </a:endParaRPr>
          </a:p>
        </p:txBody>
      </p:sp>
      <p:cxnSp>
        <p:nvCxnSpPr>
          <p:cNvPr id="5" name="Straight Arrow Connector 4">
            <a:extLst>
              <a:ext uri="{FF2B5EF4-FFF2-40B4-BE49-F238E27FC236}">
                <a16:creationId xmlns:a16="http://schemas.microsoft.com/office/drawing/2014/main" id="{ADD035DA-DFA8-4ECD-9A82-A454605A455B}"/>
              </a:ext>
            </a:extLst>
          </p:cNvPr>
          <p:cNvCxnSpPr/>
          <p:nvPr/>
        </p:nvCxnSpPr>
        <p:spPr>
          <a:xfrm flipV="1">
            <a:off x="3733274" y="4881004"/>
            <a:ext cx="1324304" cy="6432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54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BE25-E82A-179E-5972-95F379BD220A}"/>
              </a:ext>
            </a:extLst>
          </p:cNvPr>
          <p:cNvSpPr>
            <a:spLocks noGrp="1"/>
          </p:cNvSpPr>
          <p:nvPr>
            <p:ph type="title"/>
          </p:nvPr>
        </p:nvSpPr>
        <p:spPr/>
        <p:txBody>
          <a:bodyPr/>
          <a:lstStyle/>
          <a:p>
            <a:r>
              <a:rPr lang="en-US" dirty="0">
                <a:solidFill>
                  <a:schemeClr val="bg1"/>
                </a:solidFill>
              </a:rPr>
              <a:t>Grade 2 on CT scan</a:t>
            </a:r>
          </a:p>
        </p:txBody>
      </p:sp>
    </p:spTree>
    <p:extLst>
      <p:ext uri="{BB962C8B-B14F-4D97-AF65-F5344CB8AC3E}">
        <p14:creationId xmlns:p14="http://schemas.microsoft.com/office/powerpoint/2010/main" val="530529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4A837-5CA1-4F34-8C4C-484C1CE55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
        <p:nvSpPr>
          <p:cNvPr id="4" name="TextBox 3">
            <a:extLst>
              <a:ext uri="{FF2B5EF4-FFF2-40B4-BE49-F238E27FC236}">
                <a16:creationId xmlns:a16="http://schemas.microsoft.com/office/drawing/2014/main" id="{AD3C6BD4-C3E5-40CA-9D3F-35D392277F87}"/>
              </a:ext>
            </a:extLst>
          </p:cNvPr>
          <p:cNvSpPr txBox="1"/>
          <p:nvPr/>
        </p:nvSpPr>
        <p:spPr>
          <a:xfrm>
            <a:off x="8203660" y="1394073"/>
            <a:ext cx="3715966" cy="1754326"/>
          </a:xfrm>
          <a:prstGeom prst="rect">
            <a:avLst/>
          </a:prstGeom>
          <a:noFill/>
        </p:spPr>
        <p:txBody>
          <a:bodyPr wrap="square" rtlCol="0">
            <a:spAutoFit/>
          </a:bodyPr>
          <a:lstStyle/>
          <a:p>
            <a:r>
              <a:rPr lang="en-US" dirty="0">
                <a:solidFill>
                  <a:schemeClr val="bg1"/>
                </a:solidFill>
              </a:rPr>
              <a:t>Focus on the nodes in the left parotid region – as you scroll, arrows will highlight the presence of multiple nodes. These nodes are coalescent. They become as one without visible planes of separation = Grade 2</a:t>
            </a:r>
            <a:endParaRPr lang="en-CA" dirty="0">
              <a:solidFill>
                <a:schemeClr val="bg1"/>
              </a:solidFill>
            </a:endParaRPr>
          </a:p>
        </p:txBody>
      </p:sp>
      <p:cxnSp>
        <p:nvCxnSpPr>
          <p:cNvPr id="6" name="Straight Arrow Connector 5">
            <a:extLst>
              <a:ext uri="{FF2B5EF4-FFF2-40B4-BE49-F238E27FC236}">
                <a16:creationId xmlns:a16="http://schemas.microsoft.com/office/drawing/2014/main" id="{58AD7DA7-17DA-4152-82EE-D01EED108E80}"/>
              </a:ext>
            </a:extLst>
          </p:cNvPr>
          <p:cNvCxnSpPr>
            <a:cxnSpLocks/>
          </p:cNvCxnSpPr>
          <p:nvPr/>
        </p:nvCxnSpPr>
        <p:spPr>
          <a:xfrm flipH="1">
            <a:off x="7548664" y="3125821"/>
            <a:ext cx="479898" cy="3891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35F722-F324-A811-61C7-2690B748A05A}"/>
              </a:ext>
            </a:extLst>
          </p:cNvPr>
          <p:cNvSpPr txBox="1"/>
          <p:nvPr/>
        </p:nvSpPr>
        <p:spPr>
          <a:xfrm>
            <a:off x="812800" y="880533"/>
            <a:ext cx="2700868" cy="923330"/>
          </a:xfrm>
          <a:prstGeom prst="rect">
            <a:avLst/>
          </a:prstGeom>
          <a:noFill/>
        </p:spPr>
        <p:txBody>
          <a:bodyPr wrap="none" rtlCol="0">
            <a:spAutoFit/>
          </a:bodyPr>
          <a:lstStyle/>
          <a:p>
            <a:r>
              <a:rPr lang="en-US" dirty="0">
                <a:solidFill>
                  <a:schemeClr val="bg1"/>
                </a:solidFill>
              </a:rPr>
              <a:t>CT scan axial</a:t>
            </a:r>
          </a:p>
          <a:p>
            <a:r>
              <a:rPr lang="en-US" dirty="0">
                <a:solidFill>
                  <a:schemeClr val="bg1"/>
                </a:solidFill>
              </a:rPr>
              <a:t>Coalescent multiple nodes</a:t>
            </a:r>
          </a:p>
          <a:p>
            <a:r>
              <a:rPr lang="en-US" dirty="0">
                <a:solidFill>
                  <a:schemeClr val="bg1"/>
                </a:solidFill>
              </a:rPr>
              <a:t>Grade 2</a:t>
            </a:r>
          </a:p>
        </p:txBody>
      </p:sp>
      <p:sp>
        <p:nvSpPr>
          <p:cNvPr id="5" name="Title 1">
            <a:extLst>
              <a:ext uri="{FF2B5EF4-FFF2-40B4-BE49-F238E27FC236}">
                <a16:creationId xmlns:a16="http://schemas.microsoft.com/office/drawing/2014/main" id="{C6AE9315-30D3-83A8-795F-E60A82FA81BB}"/>
              </a:ext>
            </a:extLst>
          </p:cNvPr>
          <p:cNvSpPr txBox="1">
            <a:spLocks/>
          </p:cNvSpPr>
          <p:nvPr/>
        </p:nvSpPr>
        <p:spPr>
          <a:xfrm>
            <a:off x="272374" y="2177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Grade 2 on CT scan</a:t>
            </a:r>
          </a:p>
        </p:txBody>
      </p:sp>
    </p:spTree>
    <p:extLst>
      <p:ext uri="{BB962C8B-B14F-4D97-AF65-F5344CB8AC3E}">
        <p14:creationId xmlns:p14="http://schemas.microsoft.com/office/powerpoint/2010/main" val="2771851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18D25-8B86-4D8F-86E9-4EFBBA13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A65C98E9-1090-4B85-895A-CD46F642CBA2}"/>
              </a:ext>
            </a:extLst>
          </p:cNvPr>
          <p:cNvCxnSpPr>
            <a:cxnSpLocks/>
          </p:cNvCxnSpPr>
          <p:nvPr/>
        </p:nvCxnSpPr>
        <p:spPr>
          <a:xfrm flipH="1">
            <a:off x="7464357" y="2963693"/>
            <a:ext cx="479898" cy="3891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AD67E8D-3904-4F20-A9B2-F6B1B426709A}"/>
              </a:ext>
            </a:extLst>
          </p:cNvPr>
          <p:cNvCxnSpPr>
            <a:cxnSpLocks/>
          </p:cNvCxnSpPr>
          <p:nvPr/>
        </p:nvCxnSpPr>
        <p:spPr>
          <a:xfrm flipH="1">
            <a:off x="7620000" y="3505201"/>
            <a:ext cx="557719" cy="11835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446A85-9021-4F35-17FC-63ADFD1E652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CT scan</a:t>
            </a:r>
            <a:endParaRPr lang="en-US" dirty="0">
              <a:solidFill>
                <a:schemeClr val="bg1"/>
              </a:solidFill>
            </a:endParaRPr>
          </a:p>
        </p:txBody>
      </p:sp>
      <p:sp>
        <p:nvSpPr>
          <p:cNvPr id="7" name="TextBox 6">
            <a:extLst>
              <a:ext uri="{FF2B5EF4-FFF2-40B4-BE49-F238E27FC236}">
                <a16:creationId xmlns:a16="http://schemas.microsoft.com/office/drawing/2014/main" id="{766BCF74-38B9-5700-9B5D-D722F6CDCC71}"/>
              </a:ext>
            </a:extLst>
          </p:cNvPr>
          <p:cNvSpPr txBox="1"/>
          <p:nvPr/>
        </p:nvSpPr>
        <p:spPr>
          <a:xfrm>
            <a:off x="8475133" y="1680859"/>
            <a:ext cx="3251200" cy="646331"/>
          </a:xfrm>
          <a:prstGeom prst="rect">
            <a:avLst/>
          </a:prstGeom>
          <a:noFill/>
        </p:spPr>
        <p:txBody>
          <a:bodyPr wrap="square">
            <a:spAutoFit/>
          </a:bodyPr>
          <a:lstStyle/>
          <a:p>
            <a:r>
              <a:rPr lang="en-US" dirty="0">
                <a:solidFill>
                  <a:schemeClr val="bg1"/>
                </a:solidFill>
              </a:rPr>
              <a:t>Coalescent nodes without visible planes of separation = Grade 2</a:t>
            </a:r>
            <a:endParaRPr lang="en-US" dirty="0"/>
          </a:p>
        </p:txBody>
      </p:sp>
      <p:sp>
        <p:nvSpPr>
          <p:cNvPr id="6" name="TextBox 5">
            <a:extLst>
              <a:ext uri="{FF2B5EF4-FFF2-40B4-BE49-F238E27FC236}">
                <a16:creationId xmlns:a16="http://schemas.microsoft.com/office/drawing/2014/main" id="{718E89F3-F5FE-DA5D-ED4B-35D4A6FE4DE1}"/>
              </a:ext>
            </a:extLst>
          </p:cNvPr>
          <p:cNvSpPr txBox="1"/>
          <p:nvPr/>
        </p:nvSpPr>
        <p:spPr>
          <a:xfrm>
            <a:off x="8270672" y="3326860"/>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15322E07-5347-7988-4035-987EA1A3F773}"/>
              </a:ext>
            </a:extLst>
          </p:cNvPr>
          <p:cNvSpPr txBox="1"/>
          <p:nvPr/>
        </p:nvSpPr>
        <p:spPr>
          <a:xfrm>
            <a:off x="7944255" y="2730798"/>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202548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3EE40-DBCB-456B-A418-B3B9997E2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8D77051D-3BC5-42A4-A951-B2755D242D65}"/>
              </a:ext>
            </a:extLst>
          </p:cNvPr>
          <p:cNvCxnSpPr>
            <a:cxnSpLocks/>
          </p:cNvCxnSpPr>
          <p:nvPr/>
        </p:nvCxnSpPr>
        <p:spPr>
          <a:xfrm flipH="1">
            <a:off x="7762672" y="3255523"/>
            <a:ext cx="577175" cy="17347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6D3B799-1CBC-4468-AF30-52BD8DE07DED}"/>
              </a:ext>
            </a:extLst>
          </p:cNvPr>
          <p:cNvCxnSpPr>
            <a:cxnSpLocks/>
          </p:cNvCxnSpPr>
          <p:nvPr/>
        </p:nvCxnSpPr>
        <p:spPr>
          <a:xfrm flipH="1" flipV="1">
            <a:off x="7522723" y="3731368"/>
            <a:ext cx="291830" cy="37370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66076F-0703-463F-8E76-55ED39B22F4E}"/>
              </a:ext>
            </a:extLst>
          </p:cNvPr>
          <p:cNvCxnSpPr>
            <a:cxnSpLocks/>
          </p:cNvCxnSpPr>
          <p:nvPr/>
        </p:nvCxnSpPr>
        <p:spPr>
          <a:xfrm flipH="1">
            <a:off x="7516238" y="2859930"/>
            <a:ext cx="479898" cy="3891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B21165-2FD6-430A-8B9F-AFA9F178B3F6}"/>
              </a:ext>
            </a:extLst>
          </p:cNvPr>
          <p:cNvCxnSpPr>
            <a:cxnSpLocks/>
          </p:cNvCxnSpPr>
          <p:nvPr/>
        </p:nvCxnSpPr>
        <p:spPr>
          <a:xfrm flipH="1">
            <a:off x="7276289" y="2684834"/>
            <a:ext cx="246434" cy="54474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01D263-CA43-BFF6-20D4-C95AED077A1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CT scan</a:t>
            </a:r>
            <a:endParaRPr lang="en-US" dirty="0">
              <a:solidFill>
                <a:schemeClr val="bg1"/>
              </a:solidFill>
            </a:endParaRPr>
          </a:p>
        </p:txBody>
      </p:sp>
      <p:sp>
        <p:nvSpPr>
          <p:cNvPr id="5" name="TextBox 4">
            <a:extLst>
              <a:ext uri="{FF2B5EF4-FFF2-40B4-BE49-F238E27FC236}">
                <a16:creationId xmlns:a16="http://schemas.microsoft.com/office/drawing/2014/main" id="{F6C744E9-4B25-F268-2A6C-CE2A63BCF87D}"/>
              </a:ext>
            </a:extLst>
          </p:cNvPr>
          <p:cNvSpPr txBox="1"/>
          <p:nvPr/>
        </p:nvSpPr>
        <p:spPr>
          <a:xfrm>
            <a:off x="8453967" y="930871"/>
            <a:ext cx="3251200" cy="646331"/>
          </a:xfrm>
          <a:prstGeom prst="rect">
            <a:avLst/>
          </a:prstGeom>
          <a:noFill/>
        </p:spPr>
        <p:txBody>
          <a:bodyPr wrap="square">
            <a:spAutoFit/>
          </a:bodyPr>
          <a:lstStyle/>
          <a:p>
            <a:r>
              <a:rPr lang="en-US" dirty="0">
                <a:solidFill>
                  <a:schemeClr val="bg1"/>
                </a:solidFill>
              </a:rPr>
              <a:t>Coalescent nodes without visible planes of separation = Grade 2</a:t>
            </a:r>
            <a:endParaRPr lang="en-US" dirty="0"/>
          </a:p>
        </p:txBody>
      </p:sp>
      <p:sp>
        <p:nvSpPr>
          <p:cNvPr id="7" name="TextBox 6">
            <a:extLst>
              <a:ext uri="{FF2B5EF4-FFF2-40B4-BE49-F238E27FC236}">
                <a16:creationId xmlns:a16="http://schemas.microsoft.com/office/drawing/2014/main" id="{A2E3F771-1FF5-9885-E885-8AC8624709D8}"/>
              </a:ext>
            </a:extLst>
          </p:cNvPr>
          <p:cNvSpPr txBox="1"/>
          <p:nvPr/>
        </p:nvSpPr>
        <p:spPr>
          <a:xfrm>
            <a:off x="7727815" y="4063983"/>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F637AA00-9B03-1676-BC77-35E8D73CDC12}"/>
              </a:ext>
            </a:extLst>
          </p:cNvPr>
          <p:cNvSpPr txBox="1"/>
          <p:nvPr/>
        </p:nvSpPr>
        <p:spPr>
          <a:xfrm>
            <a:off x="8310214" y="3075692"/>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478A02C0-2B17-06F6-9ED7-1D8881352F03}"/>
              </a:ext>
            </a:extLst>
          </p:cNvPr>
          <p:cNvSpPr txBox="1"/>
          <p:nvPr/>
        </p:nvSpPr>
        <p:spPr>
          <a:xfrm>
            <a:off x="8038830" y="2668129"/>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C35095B5-59C1-7EB8-D1D4-5A73C8462D17}"/>
              </a:ext>
            </a:extLst>
          </p:cNvPr>
          <p:cNvSpPr txBox="1"/>
          <p:nvPr/>
        </p:nvSpPr>
        <p:spPr>
          <a:xfrm>
            <a:off x="7480030" y="2374943"/>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136339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39219-26FD-46C6-8AAF-7E1142BB2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50786332-BBFE-4C02-8541-652827609F79}"/>
              </a:ext>
            </a:extLst>
          </p:cNvPr>
          <p:cNvCxnSpPr>
            <a:cxnSpLocks/>
          </p:cNvCxnSpPr>
          <p:nvPr/>
        </p:nvCxnSpPr>
        <p:spPr>
          <a:xfrm flipH="1">
            <a:off x="7516238" y="2846961"/>
            <a:ext cx="479898" cy="3891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6EB3E08-1CE5-4704-A4AD-2F7D84D9E18A}"/>
              </a:ext>
            </a:extLst>
          </p:cNvPr>
          <p:cNvCxnSpPr>
            <a:cxnSpLocks/>
          </p:cNvCxnSpPr>
          <p:nvPr/>
        </p:nvCxnSpPr>
        <p:spPr>
          <a:xfrm flipH="1">
            <a:off x="7276289" y="2717260"/>
            <a:ext cx="291830" cy="50583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E8C326B-754E-45F6-B1DC-83D2B1CF6D79}"/>
              </a:ext>
            </a:extLst>
          </p:cNvPr>
          <p:cNvCxnSpPr>
            <a:cxnSpLocks/>
          </p:cNvCxnSpPr>
          <p:nvPr/>
        </p:nvCxnSpPr>
        <p:spPr>
          <a:xfrm flipH="1" flipV="1">
            <a:off x="7568119" y="3748390"/>
            <a:ext cx="428017" cy="40856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88B6E22-96C1-4BDE-BE01-B8EC8D2F94FA}"/>
              </a:ext>
            </a:extLst>
          </p:cNvPr>
          <p:cNvCxnSpPr>
            <a:cxnSpLocks/>
          </p:cNvCxnSpPr>
          <p:nvPr/>
        </p:nvCxnSpPr>
        <p:spPr>
          <a:xfrm flipH="1">
            <a:off x="7756187" y="3236068"/>
            <a:ext cx="570690" cy="19455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F27A67-6D9D-64D8-90BD-D79869D47F7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CT scan</a:t>
            </a:r>
            <a:endParaRPr lang="en-US" dirty="0">
              <a:solidFill>
                <a:schemeClr val="bg1"/>
              </a:solidFill>
            </a:endParaRPr>
          </a:p>
        </p:txBody>
      </p:sp>
      <p:sp>
        <p:nvSpPr>
          <p:cNvPr id="6" name="TextBox 5">
            <a:extLst>
              <a:ext uri="{FF2B5EF4-FFF2-40B4-BE49-F238E27FC236}">
                <a16:creationId xmlns:a16="http://schemas.microsoft.com/office/drawing/2014/main" id="{CBFB7571-957C-1175-BCAB-5F4C781A7504}"/>
              </a:ext>
            </a:extLst>
          </p:cNvPr>
          <p:cNvSpPr txBox="1"/>
          <p:nvPr/>
        </p:nvSpPr>
        <p:spPr>
          <a:xfrm>
            <a:off x="8102600" y="799289"/>
            <a:ext cx="3251200" cy="646331"/>
          </a:xfrm>
          <a:prstGeom prst="rect">
            <a:avLst/>
          </a:prstGeom>
          <a:noFill/>
        </p:spPr>
        <p:txBody>
          <a:bodyPr wrap="square">
            <a:spAutoFit/>
          </a:bodyPr>
          <a:lstStyle/>
          <a:p>
            <a:r>
              <a:rPr lang="en-US" dirty="0">
                <a:solidFill>
                  <a:schemeClr val="bg1"/>
                </a:solidFill>
              </a:rPr>
              <a:t>Coalescent nodes without visible planes of separation = Grade 2</a:t>
            </a:r>
            <a:endParaRPr lang="en-US" dirty="0"/>
          </a:p>
        </p:txBody>
      </p:sp>
      <p:sp>
        <p:nvSpPr>
          <p:cNvPr id="8" name="TextBox 7">
            <a:extLst>
              <a:ext uri="{FF2B5EF4-FFF2-40B4-BE49-F238E27FC236}">
                <a16:creationId xmlns:a16="http://schemas.microsoft.com/office/drawing/2014/main" id="{2CC73E61-3EF3-9BA7-4E65-D3DDE2882125}"/>
              </a:ext>
            </a:extLst>
          </p:cNvPr>
          <p:cNvSpPr txBox="1"/>
          <p:nvPr/>
        </p:nvSpPr>
        <p:spPr>
          <a:xfrm>
            <a:off x="7782127" y="4097056"/>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1EAD03ED-FCF9-0D48-9993-B9F9B4451D38}"/>
              </a:ext>
            </a:extLst>
          </p:cNvPr>
          <p:cNvSpPr txBox="1"/>
          <p:nvPr/>
        </p:nvSpPr>
        <p:spPr>
          <a:xfrm>
            <a:off x="8255000" y="3082179"/>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8C1307F6-24B5-9687-2325-FECC5F1C50B1}"/>
              </a:ext>
            </a:extLst>
          </p:cNvPr>
          <p:cNvSpPr txBox="1"/>
          <p:nvPr/>
        </p:nvSpPr>
        <p:spPr>
          <a:xfrm>
            <a:off x="7921108" y="2594127"/>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D7A8FCFC-946A-1C7F-FBC7-D2E65BFE59EB}"/>
              </a:ext>
            </a:extLst>
          </p:cNvPr>
          <p:cNvSpPr txBox="1"/>
          <p:nvPr/>
        </p:nvSpPr>
        <p:spPr>
          <a:xfrm>
            <a:off x="7288719" y="2487397"/>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166028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2874-19D4-46F9-BECD-7E1D2137B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A685D3C0-A33F-400B-97AB-58B862A77F19}"/>
              </a:ext>
            </a:extLst>
          </p:cNvPr>
          <p:cNvCxnSpPr>
            <a:cxnSpLocks/>
          </p:cNvCxnSpPr>
          <p:nvPr/>
        </p:nvCxnSpPr>
        <p:spPr>
          <a:xfrm flipH="1">
            <a:off x="7483813" y="2782110"/>
            <a:ext cx="479898" cy="38910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1D220DE-B4DF-4113-BB4C-BF35247C41AB}"/>
              </a:ext>
            </a:extLst>
          </p:cNvPr>
          <p:cNvCxnSpPr>
            <a:cxnSpLocks/>
          </p:cNvCxnSpPr>
          <p:nvPr/>
        </p:nvCxnSpPr>
        <p:spPr>
          <a:xfrm flipH="1" flipV="1">
            <a:off x="7354111" y="3741907"/>
            <a:ext cx="440987" cy="72633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BB7BC4-051C-50F8-026A-DD0C710F5C4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2 on CT scan</a:t>
            </a:r>
            <a:endParaRPr lang="en-US" dirty="0">
              <a:solidFill>
                <a:schemeClr val="bg1"/>
              </a:solidFill>
            </a:endParaRPr>
          </a:p>
        </p:txBody>
      </p:sp>
      <p:sp>
        <p:nvSpPr>
          <p:cNvPr id="6" name="TextBox 5">
            <a:extLst>
              <a:ext uri="{FF2B5EF4-FFF2-40B4-BE49-F238E27FC236}">
                <a16:creationId xmlns:a16="http://schemas.microsoft.com/office/drawing/2014/main" id="{98D77541-136F-3D5E-94C4-889B222FF20E}"/>
              </a:ext>
            </a:extLst>
          </p:cNvPr>
          <p:cNvSpPr txBox="1"/>
          <p:nvPr/>
        </p:nvSpPr>
        <p:spPr>
          <a:xfrm>
            <a:off x="8191500" y="592204"/>
            <a:ext cx="3251200" cy="646331"/>
          </a:xfrm>
          <a:prstGeom prst="rect">
            <a:avLst/>
          </a:prstGeom>
          <a:noFill/>
        </p:spPr>
        <p:txBody>
          <a:bodyPr wrap="square">
            <a:spAutoFit/>
          </a:bodyPr>
          <a:lstStyle/>
          <a:p>
            <a:r>
              <a:rPr lang="en-US" dirty="0">
                <a:solidFill>
                  <a:schemeClr val="bg1"/>
                </a:solidFill>
              </a:rPr>
              <a:t>Coalescent nodes without visible planes of separation = Grade 2</a:t>
            </a:r>
            <a:endParaRPr lang="en-US" dirty="0"/>
          </a:p>
        </p:txBody>
      </p:sp>
      <p:sp>
        <p:nvSpPr>
          <p:cNvPr id="7" name="TextBox 6">
            <a:extLst>
              <a:ext uri="{FF2B5EF4-FFF2-40B4-BE49-F238E27FC236}">
                <a16:creationId xmlns:a16="http://schemas.microsoft.com/office/drawing/2014/main" id="{E2E479B1-BD46-EFE5-5947-CD1F2E890D8E}"/>
              </a:ext>
            </a:extLst>
          </p:cNvPr>
          <p:cNvSpPr txBox="1"/>
          <p:nvPr/>
        </p:nvSpPr>
        <p:spPr>
          <a:xfrm>
            <a:off x="7605949" y="4468238"/>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CB61CBEF-3A1C-DC30-F5FA-C3F94BA1F70C}"/>
              </a:ext>
            </a:extLst>
          </p:cNvPr>
          <p:cNvSpPr txBox="1"/>
          <p:nvPr/>
        </p:nvSpPr>
        <p:spPr>
          <a:xfrm>
            <a:off x="7963711" y="2604742"/>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576121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CA0B1-ECFE-4815-9AD8-4438619C8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90027932-ECEB-4AAE-9007-16B97E2E675B}"/>
              </a:ext>
            </a:extLst>
          </p:cNvPr>
          <p:cNvCxnSpPr>
            <a:cxnSpLocks/>
          </p:cNvCxnSpPr>
          <p:nvPr/>
        </p:nvCxnSpPr>
        <p:spPr>
          <a:xfrm flipH="1" flipV="1">
            <a:off x="7386536" y="3748391"/>
            <a:ext cx="415047" cy="66148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496E6E6-F90B-4709-AC2F-5977AFE669D6}"/>
              </a:ext>
            </a:extLst>
          </p:cNvPr>
          <p:cNvCxnSpPr>
            <a:cxnSpLocks/>
          </p:cNvCxnSpPr>
          <p:nvPr/>
        </p:nvCxnSpPr>
        <p:spPr>
          <a:xfrm flipH="1" flipV="1">
            <a:off x="7594059" y="3623553"/>
            <a:ext cx="622571" cy="22211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02798D-CE65-27C0-5B3B-F11D8972AA4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5" name="TextBox 4">
            <a:extLst>
              <a:ext uri="{FF2B5EF4-FFF2-40B4-BE49-F238E27FC236}">
                <a16:creationId xmlns:a16="http://schemas.microsoft.com/office/drawing/2014/main" id="{A2D10843-D3D7-322F-E131-8E6657E338FF}"/>
              </a:ext>
            </a:extLst>
          </p:cNvPr>
          <p:cNvSpPr txBox="1"/>
          <p:nvPr/>
        </p:nvSpPr>
        <p:spPr>
          <a:xfrm>
            <a:off x="8216630" y="1367522"/>
            <a:ext cx="3251200" cy="646331"/>
          </a:xfrm>
          <a:prstGeom prst="rect">
            <a:avLst/>
          </a:prstGeom>
          <a:noFill/>
        </p:spPr>
        <p:txBody>
          <a:bodyPr wrap="square">
            <a:spAutoFit/>
          </a:bodyPr>
          <a:lstStyle/>
          <a:p>
            <a:r>
              <a:rPr lang="en-US" dirty="0">
                <a:solidFill>
                  <a:schemeClr val="bg1"/>
                </a:solidFill>
              </a:rPr>
              <a:t>Coalescent nodes without visible planes of separation = Grade 2</a:t>
            </a:r>
            <a:endParaRPr lang="en-US" dirty="0"/>
          </a:p>
        </p:txBody>
      </p:sp>
      <p:sp>
        <p:nvSpPr>
          <p:cNvPr id="7" name="TextBox 6">
            <a:extLst>
              <a:ext uri="{FF2B5EF4-FFF2-40B4-BE49-F238E27FC236}">
                <a16:creationId xmlns:a16="http://schemas.microsoft.com/office/drawing/2014/main" id="{530AC6B7-C027-59B5-DACC-C7762537568B}"/>
              </a:ext>
            </a:extLst>
          </p:cNvPr>
          <p:cNvSpPr txBox="1"/>
          <p:nvPr/>
        </p:nvSpPr>
        <p:spPr>
          <a:xfrm>
            <a:off x="7522183" y="4380821"/>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BE447AF8-FD25-5CB7-8B94-22ED87C4D99A}"/>
              </a:ext>
            </a:extLst>
          </p:cNvPr>
          <p:cNvSpPr txBox="1"/>
          <p:nvPr/>
        </p:nvSpPr>
        <p:spPr>
          <a:xfrm>
            <a:off x="8255000" y="3691779"/>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296041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4365-D7E4-464B-95C7-CC2EA7BF8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sp>
        <p:nvSpPr>
          <p:cNvPr id="2" name="TextBox 1">
            <a:extLst>
              <a:ext uri="{FF2B5EF4-FFF2-40B4-BE49-F238E27FC236}">
                <a16:creationId xmlns:a16="http://schemas.microsoft.com/office/drawing/2014/main" id="{ED86F5DE-DF19-46F6-A618-35815646A29E}"/>
              </a:ext>
            </a:extLst>
          </p:cNvPr>
          <p:cNvSpPr txBox="1"/>
          <p:nvPr/>
        </p:nvSpPr>
        <p:spPr>
          <a:xfrm>
            <a:off x="8652466" y="2769885"/>
            <a:ext cx="2226379" cy="923330"/>
          </a:xfrm>
          <a:prstGeom prst="rect">
            <a:avLst/>
          </a:prstGeom>
          <a:noFill/>
        </p:spPr>
        <p:txBody>
          <a:bodyPr wrap="none" rtlCol="0">
            <a:spAutoFit/>
          </a:bodyPr>
          <a:lstStyle/>
          <a:p>
            <a:r>
              <a:rPr lang="en-US" dirty="0">
                <a:solidFill>
                  <a:schemeClr val="bg1"/>
                </a:solidFill>
              </a:rPr>
              <a:t>Same group of nodes </a:t>
            </a:r>
          </a:p>
          <a:p>
            <a:r>
              <a:rPr lang="en-US" dirty="0">
                <a:solidFill>
                  <a:schemeClr val="bg1"/>
                </a:solidFill>
              </a:rPr>
              <a:t>On coronal CT scan  </a:t>
            </a:r>
          </a:p>
          <a:p>
            <a:r>
              <a:rPr lang="en-US" dirty="0">
                <a:solidFill>
                  <a:schemeClr val="bg1"/>
                </a:solidFill>
              </a:rPr>
              <a:t>Grade 2</a:t>
            </a:r>
            <a:endParaRPr lang="en-CA" dirty="0">
              <a:solidFill>
                <a:schemeClr val="bg1"/>
              </a:solidFill>
            </a:endParaRPr>
          </a:p>
        </p:txBody>
      </p:sp>
      <p:sp>
        <p:nvSpPr>
          <p:cNvPr id="4" name="Title 1">
            <a:extLst>
              <a:ext uri="{FF2B5EF4-FFF2-40B4-BE49-F238E27FC236}">
                <a16:creationId xmlns:a16="http://schemas.microsoft.com/office/drawing/2014/main" id="{9087BF0C-D38B-CD08-BBEF-CE1F3B3538DD}"/>
              </a:ext>
            </a:extLst>
          </p:cNvPr>
          <p:cNvSpPr txBox="1">
            <a:spLocks/>
          </p:cNvSpPr>
          <p:nvPr/>
        </p:nvSpPr>
        <p:spPr>
          <a:xfrm>
            <a:off x="448734" y="2211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cxnSp>
        <p:nvCxnSpPr>
          <p:cNvPr id="7" name="Straight Arrow Connector 6">
            <a:extLst>
              <a:ext uri="{FF2B5EF4-FFF2-40B4-BE49-F238E27FC236}">
                <a16:creationId xmlns:a16="http://schemas.microsoft.com/office/drawing/2014/main" id="{5888A2CE-7BEA-DAE4-E328-5FAC9B18E479}"/>
              </a:ext>
            </a:extLst>
          </p:cNvPr>
          <p:cNvCxnSpPr>
            <a:cxnSpLocks/>
          </p:cNvCxnSpPr>
          <p:nvPr/>
        </p:nvCxnSpPr>
        <p:spPr>
          <a:xfrm flipH="1" flipV="1">
            <a:off x="7585592" y="3231550"/>
            <a:ext cx="872608" cy="7891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651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166F1-3F86-4E35-81A0-8AD01CDBC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sp>
        <p:nvSpPr>
          <p:cNvPr id="4" name="TextBox 3">
            <a:extLst>
              <a:ext uri="{FF2B5EF4-FFF2-40B4-BE49-F238E27FC236}">
                <a16:creationId xmlns:a16="http://schemas.microsoft.com/office/drawing/2014/main" id="{F86FAFBE-993A-4160-99C4-FA1133D6A6A3}"/>
              </a:ext>
            </a:extLst>
          </p:cNvPr>
          <p:cNvSpPr txBox="1"/>
          <p:nvPr/>
        </p:nvSpPr>
        <p:spPr>
          <a:xfrm>
            <a:off x="8028562" y="1272699"/>
            <a:ext cx="4001311" cy="1477328"/>
          </a:xfrm>
          <a:prstGeom prst="rect">
            <a:avLst/>
          </a:prstGeom>
          <a:noFill/>
        </p:spPr>
        <p:txBody>
          <a:bodyPr wrap="square" rtlCol="0">
            <a:spAutoFit/>
          </a:bodyPr>
          <a:lstStyle/>
          <a:p>
            <a:r>
              <a:rPr lang="en-US" dirty="0">
                <a:solidFill>
                  <a:schemeClr val="bg1"/>
                </a:solidFill>
              </a:rPr>
              <a:t>Now the same left parotid tail nodal mass</a:t>
            </a:r>
          </a:p>
          <a:p>
            <a:r>
              <a:rPr lang="en-US" dirty="0">
                <a:solidFill>
                  <a:schemeClr val="bg1"/>
                </a:solidFill>
              </a:rPr>
              <a:t>As we scroll through – the arrows show the presence of multiple separate nodes that have coalesced together </a:t>
            </a:r>
            <a:endParaRPr lang="en-CA" dirty="0">
              <a:solidFill>
                <a:schemeClr val="bg1"/>
              </a:solidFill>
            </a:endParaRPr>
          </a:p>
        </p:txBody>
      </p:sp>
      <p:cxnSp>
        <p:nvCxnSpPr>
          <p:cNvPr id="5" name="Straight Arrow Connector 4">
            <a:extLst>
              <a:ext uri="{FF2B5EF4-FFF2-40B4-BE49-F238E27FC236}">
                <a16:creationId xmlns:a16="http://schemas.microsoft.com/office/drawing/2014/main" id="{3A5ED21D-84DB-4BA5-9152-2D95C968914A}"/>
              </a:ext>
            </a:extLst>
          </p:cNvPr>
          <p:cNvCxnSpPr>
            <a:cxnSpLocks/>
          </p:cNvCxnSpPr>
          <p:nvPr/>
        </p:nvCxnSpPr>
        <p:spPr>
          <a:xfrm flipH="1">
            <a:off x="7457873" y="2749685"/>
            <a:ext cx="570689" cy="46044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49A566-FB13-2E84-EDB5-D1F55A882624}"/>
              </a:ext>
            </a:extLst>
          </p:cNvPr>
          <p:cNvSpPr txBox="1">
            <a:spLocks/>
          </p:cNvSpPr>
          <p:nvPr/>
        </p:nvSpPr>
        <p:spPr>
          <a:xfrm>
            <a:off x="322634" y="3227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Tree>
    <p:extLst>
      <p:ext uri="{BB962C8B-B14F-4D97-AF65-F5344CB8AC3E}">
        <p14:creationId xmlns:p14="http://schemas.microsoft.com/office/powerpoint/2010/main" val="6838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72D8B-3EE9-4F4B-8E63-27EB2DA7265D}"/>
              </a:ext>
            </a:extLst>
          </p:cNvPr>
          <p:cNvPicPr>
            <a:picLocks noChangeAspect="1"/>
          </p:cNvPicPr>
          <p:nvPr/>
        </p:nvPicPr>
        <p:blipFill rotWithShape="1">
          <a:blip r:embed="rId2">
            <a:extLst>
              <a:ext uri="{28A0092B-C50C-407E-A947-70E740481C1C}">
                <a14:useLocalDpi xmlns:a14="http://schemas.microsoft.com/office/drawing/2010/main" val="0"/>
              </a:ext>
            </a:extLst>
          </a:blip>
          <a:srcRect l="23470" t="17852" r="14628"/>
          <a:stretch/>
        </p:blipFill>
        <p:spPr>
          <a:xfrm>
            <a:off x="210764" y="1160833"/>
            <a:ext cx="3018818" cy="4006176"/>
          </a:xfrm>
          <a:prstGeom prst="rect">
            <a:avLst/>
          </a:prstGeom>
        </p:spPr>
      </p:pic>
      <p:pic>
        <p:nvPicPr>
          <p:cNvPr id="5" name="Picture 4">
            <a:extLst>
              <a:ext uri="{FF2B5EF4-FFF2-40B4-BE49-F238E27FC236}">
                <a16:creationId xmlns:a16="http://schemas.microsoft.com/office/drawing/2014/main" id="{2E13CB6B-FDE3-4D91-AE6C-16CCA7D35613}"/>
              </a:ext>
            </a:extLst>
          </p:cNvPr>
          <p:cNvPicPr>
            <a:picLocks noChangeAspect="1"/>
          </p:cNvPicPr>
          <p:nvPr/>
        </p:nvPicPr>
        <p:blipFill rotWithShape="1">
          <a:blip r:embed="rId3">
            <a:extLst>
              <a:ext uri="{28A0092B-C50C-407E-A947-70E740481C1C}">
                <a14:useLocalDpi xmlns:a14="http://schemas.microsoft.com/office/drawing/2010/main" val="0"/>
              </a:ext>
            </a:extLst>
          </a:blip>
          <a:srcRect l="14606" r="8453" b="14203"/>
          <a:stretch/>
        </p:blipFill>
        <p:spPr>
          <a:xfrm>
            <a:off x="7853464" y="744977"/>
            <a:ext cx="4338536" cy="4837889"/>
          </a:xfrm>
          <a:prstGeom prst="rect">
            <a:avLst/>
          </a:prstGeom>
        </p:spPr>
      </p:pic>
      <p:pic>
        <p:nvPicPr>
          <p:cNvPr id="7" name="Picture 6">
            <a:extLst>
              <a:ext uri="{FF2B5EF4-FFF2-40B4-BE49-F238E27FC236}">
                <a16:creationId xmlns:a16="http://schemas.microsoft.com/office/drawing/2014/main" id="{9F367BC7-92DF-4BBC-B268-2C63B7E34DB2}"/>
              </a:ext>
            </a:extLst>
          </p:cNvPr>
          <p:cNvPicPr>
            <a:picLocks noChangeAspect="1"/>
          </p:cNvPicPr>
          <p:nvPr/>
        </p:nvPicPr>
        <p:blipFill rotWithShape="1">
          <a:blip r:embed="rId4">
            <a:extLst>
              <a:ext uri="{28A0092B-C50C-407E-A947-70E740481C1C}">
                <a14:useLocalDpi xmlns:a14="http://schemas.microsoft.com/office/drawing/2010/main" val="0"/>
              </a:ext>
            </a:extLst>
          </a:blip>
          <a:srcRect l="15871" r="11443" b="27171"/>
          <a:stretch/>
        </p:blipFill>
        <p:spPr>
          <a:xfrm>
            <a:off x="3553837" y="1060314"/>
            <a:ext cx="4098588" cy="4106695"/>
          </a:xfrm>
          <a:prstGeom prst="rect">
            <a:avLst/>
          </a:prstGeom>
        </p:spPr>
      </p:pic>
      <p:sp>
        <p:nvSpPr>
          <p:cNvPr id="8" name="TextBox 7">
            <a:extLst>
              <a:ext uri="{FF2B5EF4-FFF2-40B4-BE49-F238E27FC236}">
                <a16:creationId xmlns:a16="http://schemas.microsoft.com/office/drawing/2014/main" id="{429C9EB9-7614-4DAE-931E-0B33A6EEC5B9}"/>
              </a:ext>
            </a:extLst>
          </p:cNvPr>
          <p:cNvSpPr txBox="1"/>
          <p:nvPr/>
        </p:nvSpPr>
        <p:spPr>
          <a:xfrm>
            <a:off x="4338537" y="5745804"/>
            <a:ext cx="2854628" cy="923330"/>
          </a:xfrm>
          <a:prstGeom prst="rect">
            <a:avLst/>
          </a:prstGeom>
          <a:noFill/>
        </p:spPr>
        <p:txBody>
          <a:bodyPr wrap="none" rtlCol="0">
            <a:spAutoFit/>
          </a:bodyPr>
          <a:lstStyle/>
          <a:p>
            <a:r>
              <a:rPr lang="en-US" dirty="0">
                <a:solidFill>
                  <a:schemeClr val="bg1"/>
                </a:solidFill>
              </a:rPr>
              <a:t>Axial Sagittal and Coronal CT</a:t>
            </a:r>
          </a:p>
          <a:p>
            <a:r>
              <a:rPr lang="en-US" dirty="0">
                <a:solidFill>
                  <a:schemeClr val="bg1"/>
                </a:solidFill>
              </a:rPr>
              <a:t>Left level II node</a:t>
            </a:r>
          </a:p>
          <a:p>
            <a:r>
              <a:rPr lang="en-US" dirty="0">
                <a:solidFill>
                  <a:schemeClr val="bg1"/>
                </a:solidFill>
              </a:rPr>
              <a:t>Grade 0</a:t>
            </a:r>
            <a:endParaRPr lang="en-CA" dirty="0">
              <a:solidFill>
                <a:schemeClr val="bg1"/>
              </a:solidFill>
            </a:endParaRPr>
          </a:p>
        </p:txBody>
      </p:sp>
      <p:sp>
        <p:nvSpPr>
          <p:cNvPr id="2" name="TextBox 1">
            <a:extLst>
              <a:ext uri="{FF2B5EF4-FFF2-40B4-BE49-F238E27FC236}">
                <a16:creationId xmlns:a16="http://schemas.microsoft.com/office/drawing/2014/main" id="{5E6FFB1A-CE17-4E63-8065-AEB05F9C3CB4}"/>
              </a:ext>
            </a:extLst>
          </p:cNvPr>
          <p:cNvSpPr txBox="1"/>
          <p:nvPr/>
        </p:nvSpPr>
        <p:spPr>
          <a:xfrm>
            <a:off x="1463040" y="397371"/>
            <a:ext cx="3707362" cy="369332"/>
          </a:xfrm>
          <a:prstGeom prst="rect">
            <a:avLst/>
          </a:prstGeom>
          <a:noFill/>
        </p:spPr>
        <p:txBody>
          <a:bodyPr wrap="none" rtlCol="0">
            <a:spAutoFit/>
          </a:bodyPr>
          <a:lstStyle/>
          <a:p>
            <a:r>
              <a:rPr lang="en-US" dirty="0">
                <a:solidFill>
                  <a:schemeClr val="bg1"/>
                </a:solidFill>
              </a:rPr>
              <a:t>Grade 0 - multiple planes on CT scan  </a:t>
            </a:r>
            <a:endParaRPr lang="en-CA" dirty="0">
              <a:solidFill>
                <a:schemeClr val="bg1"/>
              </a:solidFill>
            </a:endParaRPr>
          </a:p>
        </p:txBody>
      </p:sp>
      <p:cxnSp>
        <p:nvCxnSpPr>
          <p:cNvPr id="6" name="Straight Arrow Connector 5">
            <a:extLst>
              <a:ext uri="{FF2B5EF4-FFF2-40B4-BE49-F238E27FC236}">
                <a16:creationId xmlns:a16="http://schemas.microsoft.com/office/drawing/2014/main" id="{D1D49838-46E5-66B8-FEF9-DB9FCBD0F728}"/>
              </a:ext>
            </a:extLst>
          </p:cNvPr>
          <p:cNvCxnSpPr>
            <a:cxnSpLocks/>
          </p:cNvCxnSpPr>
          <p:nvPr/>
        </p:nvCxnSpPr>
        <p:spPr>
          <a:xfrm flipH="1" flipV="1">
            <a:off x="2831348" y="3429000"/>
            <a:ext cx="599273" cy="10830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1F70D3-A69C-9A82-DA91-53B8DC833DA3}"/>
              </a:ext>
            </a:extLst>
          </p:cNvPr>
          <p:cNvCxnSpPr>
            <a:cxnSpLocks/>
            <a:stCxn id="10" idx="3"/>
          </p:cNvCxnSpPr>
          <p:nvPr/>
        </p:nvCxnSpPr>
        <p:spPr>
          <a:xfrm flipV="1">
            <a:off x="4893888" y="4516797"/>
            <a:ext cx="863430" cy="31840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3D203BC-2342-FDB7-F93B-6BC273763840}"/>
              </a:ext>
            </a:extLst>
          </p:cNvPr>
          <p:cNvCxnSpPr>
            <a:cxnSpLocks/>
          </p:cNvCxnSpPr>
          <p:nvPr/>
        </p:nvCxnSpPr>
        <p:spPr>
          <a:xfrm flipH="1" flipV="1">
            <a:off x="11077881" y="4111977"/>
            <a:ext cx="149562" cy="114772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FE5B72-69D5-DFE9-28D7-066A09381A36}"/>
              </a:ext>
            </a:extLst>
          </p:cNvPr>
          <p:cNvSpPr txBox="1"/>
          <p:nvPr/>
        </p:nvSpPr>
        <p:spPr>
          <a:xfrm>
            <a:off x="3044439" y="4512040"/>
            <a:ext cx="1849449" cy="646331"/>
          </a:xfrm>
          <a:prstGeom prst="rect">
            <a:avLst/>
          </a:prstGeom>
          <a:noFill/>
        </p:spPr>
        <p:txBody>
          <a:bodyPr wrap="square">
            <a:spAutoFit/>
          </a:bodyPr>
          <a:lstStyle/>
          <a:p>
            <a:pPr algn="ctr"/>
            <a:r>
              <a:rPr lang="en-US" dirty="0">
                <a:solidFill>
                  <a:schemeClr val="bg1"/>
                </a:solidFill>
              </a:rPr>
              <a:t>Clean peripheral margins</a:t>
            </a:r>
          </a:p>
        </p:txBody>
      </p:sp>
      <p:sp>
        <p:nvSpPr>
          <p:cNvPr id="14" name="TextBox 13">
            <a:extLst>
              <a:ext uri="{FF2B5EF4-FFF2-40B4-BE49-F238E27FC236}">
                <a16:creationId xmlns:a16="http://schemas.microsoft.com/office/drawing/2014/main" id="{D95ED128-837B-C825-13E6-6E1829092337}"/>
              </a:ext>
            </a:extLst>
          </p:cNvPr>
          <p:cNvSpPr txBox="1"/>
          <p:nvPr/>
        </p:nvSpPr>
        <p:spPr>
          <a:xfrm>
            <a:off x="10421371" y="5259700"/>
            <a:ext cx="1849449" cy="646331"/>
          </a:xfrm>
          <a:prstGeom prst="rect">
            <a:avLst/>
          </a:prstGeom>
          <a:noFill/>
        </p:spPr>
        <p:txBody>
          <a:bodyPr wrap="square">
            <a:spAutoFit/>
          </a:bodyPr>
          <a:lstStyle/>
          <a:p>
            <a:pPr algn="ctr"/>
            <a:r>
              <a:rPr lang="en-US" dirty="0">
                <a:solidFill>
                  <a:schemeClr val="bg1"/>
                </a:solidFill>
              </a:rPr>
              <a:t>Clean peripheral margins</a:t>
            </a:r>
          </a:p>
        </p:txBody>
      </p:sp>
    </p:spTree>
    <p:extLst>
      <p:ext uri="{BB962C8B-B14F-4D97-AF65-F5344CB8AC3E}">
        <p14:creationId xmlns:p14="http://schemas.microsoft.com/office/powerpoint/2010/main" val="132764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9C551-4325-4B50-9482-050319B62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90A3DDC8-8847-44BF-8081-FA1B2820DCEA}"/>
              </a:ext>
            </a:extLst>
          </p:cNvPr>
          <p:cNvCxnSpPr>
            <a:cxnSpLocks/>
          </p:cNvCxnSpPr>
          <p:nvPr/>
        </p:nvCxnSpPr>
        <p:spPr>
          <a:xfrm flipH="1">
            <a:off x="7282775" y="2516221"/>
            <a:ext cx="311285" cy="57717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376E4CC-7080-430B-87B7-0055C8826742}"/>
              </a:ext>
            </a:extLst>
          </p:cNvPr>
          <p:cNvCxnSpPr>
            <a:cxnSpLocks/>
          </p:cNvCxnSpPr>
          <p:nvPr/>
        </p:nvCxnSpPr>
        <p:spPr>
          <a:xfrm flipH="1">
            <a:off x="7483813" y="2594042"/>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039C1-5FB1-7CC9-8546-13666E77D7C3}"/>
              </a:ext>
            </a:extLst>
          </p:cNvPr>
          <p:cNvSpPr txBox="1">
            <a:spLocks/>
          </p:cNvSpPr>
          <p:nvPr/>
        </p:nvSpPr>
        <p:spPr>
          <a:xfrm>
            <a:off x="254000" y="2365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5" name="TextBox 4">
            <a:extLst>
              <a:ext uri="{FF2B5EF4-FFF2-40B4-BE49-F238E27FC236}">
                <a16:creationId xmlns:a16="http://schemas.microsoft.com/office/drawing/2014/main" id="{AB6272DC-1C99-095C-8606-83DBF3A70C8B}"/>
              </a:ext>
            </a:extLst>
          </p:cNvPr>
          <p:cNvSpPr txBox="1"/>
          <p:nvPr/>
        </p:nvSpPr>
        <p:spPr>
          <a:xfrm>
            <a:off x="7924800" y="771076"/>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11" name="TextBox 10">
            <a:extLst>
              <a:ext uri="{FF2B5EF4-FFF2-40B4-BE49-F238E27FC236}">
                <a16:creationId xmlns:a16="http://schemas.microsoft.com/office/drawing/2014/main" id="{75AA9C06-6F8D-7AB9-507F-819A4AB1CC75}"/>
              </a:ext>
            </a:extLst>
          </p:cNvPr>
          <p:cNvSpPr txBox="1"/>
          <p:nvPr/>
        </p:nvSpPr>
        <p:spPr>
          <a:xfrm>
            <a:off x="7424906" y="2247354"/>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4957E1F2-CB57-EBA0-6A63-F52E28744517}"/>
              </a:ext>
            </a:extLst>
          </p:cNvPr>
          <p:cNvSpPr txBox="1"/>
          <p:nvPr/>
        </p:nvSpPr>
        <p:spPr>
          <a:xfrm>
            <a:off x="7983706" y="2417092"/>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634729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C9501-FB53-4E0D-A7F8-9344144F7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F02288F3-5883-492A-B570-55B657295802}"/>
              </a:ext>
            </a:extLst>
          </p:cNvPr>
          <p:cNvCxnSpPr>
            <a:cxnSpLocks/>
          </p:cNvCxnSpPr>
          <p:nvPr/>
        </p:nvCxnSpPr>
        <p:spPr>
          <a:xfrm flipH="1">
            <a:off x="7503268" y="2600528"/>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BBA7DFF-6191-495A-A52B-63F0417E0AE0}"/>
              </a:ext>
            </a:extLst>
          </p:cNvPr>
          <p:cNvCxnSpPr>
            <a:cxnSpLocks/>
          </p:cNvCxnSpPr>
          <p:nvPr/>
        </p:nvCxnSpPr>
        <p:spPr>
          <a:xfrm flipH="1">
            <a:off x="7217924" y="2490281"/>
            <a:ext cx="285344" cy="60960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491DB9-3B05-41DC-3192-F4ACDE4A47E5}"/>
              </a:ext>
            </a:extLst>
          </p:cNvPr>
          <p:cNvSpPr txBox="1">
            <a:spLocks/>
          </p:cNvSpPr>
          <p:nvPr/>
        </p:nvSpPr>
        <p:spPr>
          <a:xfrm>
            <a:off x="440267" y="26247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7" name="TextBox 6">
            <a:extLst>
              <a:ext uri="{FF2B5EF4-FFF2-40B4-BE49-F238E27FC236}">
                <a16:creationId xmlns:a16="http://schemas.microsoft.com/office/drawing/2014/main" id="{61D113E0-9EA2-8E9D-BDEA-2DF63CBE75F6}"/>
              </a:ext>
            </a:extLst>
          </p:cNvPr>
          <p:cNvSpPr txBox="1"/>
          <p:nvPr/>
        </p:nvSpPr>
        <p:spPr>
          <a:xfrm>
            <a:off x="8119532" y="602092"/>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6" name="TextBox 5">
            <a:extLst>
              <a:ext uri="{FF2B5EF4-FFF2-40B4-BE49-F238E27FC236}">
                <a16:creationId xmlns:a16="http://schemas.microsoft.com/office/drawing/2014/main" id="{06436777-9A4B-48BC-3009-108B5A4E2EDE}"/>
              </a:ext>
            </a:extLst>
          </p:cNvPr>
          <p:cNvSpPr txBox="1"/>
          <p:nvPr/>
        </p:nvSpPr>
        <p:spPr>
          <a:xfrm>
            <a:off x="7973167" y="2446639"/>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942BB31B-31F1-9584-D27A-D53C53E0616F}"/>
              </a:ext>
            </a:extLst>
          </p:cNvPr>
          <p:cNvSpPr txBox="1"/>
          <p:nvPr/>
        </p:nvSpPr>
        <p:spPr>
          <a:xfrm>
            <a:off x="7385996" y="2196978"/>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307985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6C731-FE20-4D8A-B156-A7A300F7B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2DCB82F6-4097-4D87-B00B-A51B35AD64B1}"/>
              </a:ext>
            </a:extLst>
          </p:cNvPr>
          <p:cNvCxnSpPr>
            <a:cxnSpLocks/>
          </p:cNvCxnSpPr>
          <p:nvPr/>
        </p:nvCxnSpPr>
        <p:spPr>
          <a:xfrm flipH="1" flipV="1">
            <a:off x="7451388" y="3678677"/>
            <a:ext cx="525293" cy="39397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7B4D53-10AC-0658-41EC-B7F4A37CB50D}"/>
              </a:ext>
            </a:extLst>
          </p:cNvPr>
          <p:cNvSpPr txBox="1">
            <a:spLocks/>
          </p:cNvSpPr>
          <p:nvPr/>
        </p:nvSpPr>
        <p:spPr>
          <a:xfrm>
            <a:off x="313266" y="19389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7" name="TextBox 6">
            <a:extLst>
              <a:ext uri="{FF2B5EF4-FFF2-40B4-BE49-F238E27FC236}">
                <a16:creationId xmlns:a16="http://schemas.microsoft.com/office/drawing/2014/main" id="{A4BF23F2-87F9-9D4B-AEA9-92390C114EAB}"/>
              </a:ext>
            </a:extLst>
          </p:cNvPr>
          <p:cNvSpPr txBox="1"/>
          <p:nvPr/>
        </p:nvSpPr>
        <p:spPr>
          <a:xfrm>
            <a:off x="8051799" y="3678677"/>
            <a:ext cx="2777067" cy="646331"/>
          </a:xfrm>
          <a:prstGeom prst="rect">
            <a:avLst/>
          </a:prstGeom>
          <a:noFill/>
        </p:spPr>
        <p:txBody>
          <a:bodyPr wrap="square" rtlCol="0">
            <a:spAutoFit/>
          </a:bodyPr>
          <a:lstStyle/>
          <a:p>
            <a:r>
              <a:rPr lang="en-US" dirty="0">
                <a:solidFill>
                  <a:schemeClr val="bg1"/>
                </a:solidFill>
              </a:rPr>
              <a:t>Arrow indicates coalescent nodes</a:t>
            </a:r>
          </a:p>
        </p:txBody>
      </p:sp>
    </p:spTree>
    <p:extLst>
      <p:ext uri="{BB962C8B-B14F-4D97-AF65-F5344CB8AC3E}">
        <p14:creationId xmlns:p14="http://schemas.microsoft.com/office/powerpoint/2010/main" val="4026962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B9D85-5270-418C-AEFE-2F17AD7EC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871A4891-2FBA-4666-AB5B-2FD855B90968}"/>
              </a:ext>
            </a:extLst>
          </p:cNvPr>
          <p:cNvCxnSpPr>
            <a:cxnSpLocks/>
          </p:cNvCxnSpPr>
          <p:nvPr/>
        </p:nvCxnSpPr>
        <p:spPr>
          <a:xfrm flipV="1">
            <a:off x="6906638" y="3482502"/>
            <a:ext cx="285346" cy="40856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44A6D2D-7775-461C-8351-AB5CFA302D6E}"/>
              </a:ext>
            </a:extLst>
          </p:cNvPr>
          <p:cNvCxnSpPr>
            <a:cxnSpLocks/>
          </p:cNvCxnSpPr>
          <p:nvPr/>
        </p:nvCxnSpPr>
        <p:spPr>
          <a:xfrm flipH="1">
            <a:off x="7282775" y="2418945"/>
            <a:ext cx="90791" cy="58366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B25AC2-91BC-E9CA-71F2-77B3AF7A56C2}"/>
              </a:ext>
            </a:extLst>
          </p:cNvPr>
          <p:cNvSpPr txBox="1">
            <a:spLocks/>
          </p:cNvSpPr>
          <p:nvPr/>
        </p:nvSpPr>
        <p:spPr>
          <a:xfrm>
            <a:off x="533400" y="22680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5" name="TextBox 4">
            <a:extLst>
              <a:ext uri="{FF2B5EF4-FFF2-40B4-BE49-F238E27FC236}">
                <a16:creationId xmlns:a16="http://schemas.microsoft.com/office/drawing/2014/main" id="{B7EC83AC-2D3D-ABA8-9B03-F715CCAFB76F}"/>
              </a:ext>
            </a:extLst>
          </p:cNvPr>
          <p:cNvSpPr txBox="1"/>
          <p:nvPr/>
        </p:nvSpPr>
        <p:spPr>
          <a:xfrm>
            <a:off x="8339665" y="2896210"/>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7" name="TextBox 6">
            <a:extLst>
              <a:ext uri="{FF2B5EF4-FFF2-40B4-BE49-F238E27FC236}">
                <a16:creationId xmlns:a16="http://schemas.microsoft.com/office/drawing/2014/main" id="{A0F16541-8CB8-AD0C-BFE5-02E5B83EB362}"/>
              </a:ext>
            </a:extLst>
          </p:cNvPr>
          <p:cNvSpPr txBox="1"/>
          <p:nvPr/>
        </p:nvSpPr>
        <p:spPr>
          <a:xfrm>
            <a:off x="7328170" y="2265056"/>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06C7229A-3ABE-4DBB-A400-8C3B1564E73D}"/>
              </a:ext>
            </a:extLst>
          </p:cNvPr>
          <p:cNvSpPr txBox="1"/>
          <p:nvPr/>
        </p:nvSpPr>
        <p:spPr>
          <a:xfrm>
            <a:off x="6490511" y="3810312"/>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666633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6BE96-3D4F-4A76-94E0-4E7411A6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34CEDD67-A0F0-4769-B2A9-C34A8F0281DD}"/>
              </a:ext>
            </a:extLst>
          </p:cNvPr>
          <p:cNvCxnSpPr>
            <a:cxnSpLocks/>
          </p:cNvCxnSpPr>
          <p:nvPr/>
        </p:nvCxnSpPr>
        <p:spPr>
          <a:xfrm flipH="1">
            <a:off x="7470842" y="247731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09E980A-29EE-4654-8FBF-62AF8745016E}"/>
              </a:ext>
            </a:extLst>
          </p:cNvPr>
          <p:cNvCxnSpPr>
            <a:cxnSpLocks/>
          </p:cNvCxnSpPr>
          <p:nvPr/>
        </p:nvCxnSpPr>
        <p:spPr>
          <a:xfrm flipV="1">
            <a:off x="7042826" y="3534383"/>
            <a:ext cx="207523" cy="46692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CDB9BE-83A4-49A4-B290-8852B31A129B}"/>
              </a:ext>
            </a:extLst>
          </p:cNvPr>
          <p:cNvCxnSpPr>
            <a:cxnSpLocks/>
          </p:cNvCxnSpPr>
          <p:nvPr/>
        </p:nvCxnSpPr>
        <p:spPr>
          <a:xfrm flipH="1" flipV="1">
            <a:off x="7522724" y="3579779"/>
            <a:ext cx="389105" cy="47989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0114E9-2F7D-074E-7634-4A7B3E0512D9}"/>
              </a:ext>
            </a:extLst>
          </p:cNvPr>
          <p:cNvSpPr txBox="1">
            <a:spLocks/>
          </p:cNvSpPr>
          <p:nvPr/>
        </p:nvSpPr>
        <p:spPr>
          <a:xfrm>
            <a:off x="431800" y="1874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6" name="TextBox 5">
            <a:extLst>
              <a:ext uri="{FF2B5EF4-FFF2-40B4-BE49-F238E27FC236}">
                <a16:creationId xmlns:a16="http://schemas.microsoft.com/office/drawing/2014/main" id="{9C35CAAB-8890-3498-0F02-B4789CA15C01}"/>
              </a:ext>
            </a:extLst>
          </p:cNvPr>
          <p:cNvSpPr txBox="1"/>
          <p:nvPr/>
        </p:nvSpPr>
        <p:spPr>
          <a:xfrm>
            <a:off x="8339665" y="3165051"/>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8" name="TextBox 7">
            <a:extLst>
              <a:ext uri="{FF2B5EF4-FFF2-40B4-BE49-F238E27FC236}">
                <a16:creationId xmlns:a16="http://schemas.microsoft.com/office/drawing/2014/main" id="{1A0F59A2-E2FA-05B7-BE76-8699BE13C48D}"/>
              </a:ext>
            </a:extLst>
          </p:cNvPr>
          <p:cNvSpPr txBox="1"/>
          <p:nvPr/>
        </p:nvSpPr>
        <p:spPr>
          <a:xfrm>
            <a:off x="6707357" y="3905788"/>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7EBCA818-40C1-406C-E01B-41E49A01D1BF}"/>
              </a:ext>
            </a:extLst>
          </p:cNvPr>
          <p:cNvSpPr txBox="1"/>
          <p:nvPr/>
        </p:nvSpPr>
        <p:spPr>
          <a:xfrm>
            <a:off x="7804015" y="4001997"/>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C4465478-6627-C668-8372-52305A6D09CB}"/>
              </a:ext>
            </a:extLst>
          </p:cNvPr>
          <p:cNvSpPr txBox="1"/>
          <p:nvPr/>
        </p:nvSpPr>
        <p:spPr>
          <a:xfrm>
            <a:off x="7848600" y="2290624"/>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537885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F4F48-2AA7-44ED-84B1-8E7AA16F7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740D176F-6E11-49AF-98F9-99F2B2A63B69}"/>
              </a:ext>
            </a:extLst>
          </p:cNvPr>
          <p:cNvCxnSpPr>
            <a:cxnSpLocks/>
          </p:cNvCxnSpPr>
          <p:nvPr/>
        </p:nvCxnSpPr>
        <p:spPr>
          <a:xfrm flipH="1">
            <a:off x="7503268" y="2581072"/>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85A1F25-365F-4ABE-A3BC-725B9DC78879}"/>
              </a:ext>
            </a:extLst>
          </p:cNvPr>
          <p:cNvCxnSpPr>
            <a:cxnSpLocks/>
          </p:cNvCxnSpPr>
          <p:nvPr/>
        </p:nvCxnSpPr>
        <p:spPr>
          <a:xfrm>
            <a:off x="6712085" y="2957209"/>
            <a:ext cx="518810" cy="30155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1311829-DF8E-4912-99D8-FC49C72478BB}"/>
              </a:ext>
            </a:extLst>
          </p:cNvPr>
          <p:cNvCxnSpPr>
            <a:cxnSpLocks/>
          </p:cNvCxnSpPr>
          <p:nvPr/>
        </p:nvCxnSpPr>
        <p:spPr>
          <a:xfrm flipH="1" flipV="1">
            <a:off x="7503269" y="3568431"/>
            <a:ext cx="512322" cy="51070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6C1B5B-97DE-FF4B-9335-827639E7666A}"/>
              </a:ext>
            </a:extLst>
          </p:cNvPr>
          <p:cNvSpPr txBox="1">
            <a:spLocks/>
          </p:cNvSpPr>
          <p:nvPr/>
        </p:nvSpPr>
        <p:spPr>
          <a:xfrm>
            <a:off x="482600" y="1903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6" name="TextBox 5">
            <a:extLst>
              <a:ext uri="{FF2B5EF4-FFF2-40B4-BE49-F238E27FC236}">
                <a16:creationId xmlns:a16="http://schemas.microsoft.com/office/drawing/2014/main" id="{A86CC6C3-00FC-0A77-42B2-1AECE27CEC32}"/>
              </a:ext>
            </a:extLst>
          </p:cNvPr>
          <p:cNvSpPr txBox="1"/>
          <p:nvPr/>
        </p:nvSpPr>
        <p:spPr>
          <a:xfrm>
            <a:off x="8077198" y="2957209"/>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7" name="TextBox 6">
            <a:extLst>
              <a:ext uri="{FF2B5EF4-FFF2-40B4-BE49-F238E27FC236}">
                <a16:creationId xmlns:a16="http://schemas.microsoft.com/office/drawing/2014/main" id="{7B113BC1-364A-0799-120A-1F7CD5318F2C}"/>
              </a:ext>
            </a:extLst>
          </p:cNvPr>
          <p:cNvSpPr txBox="1"/>
          <p:nvPr/>
        </p:nvSpPr>
        <p:spPr>
          <a:xfrm>
            <a:off x="6751717" y="2803320"/>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D2E7C14A-1E6E-97CE-ED84-ED4B6B389D98}"/>
              </a:ext>
            </a:extLst>
          </p:cNvPr>
          <p:cNvSpPr txBox="1"/>
          <p:nvPr/>
        </p:nvSpPr>
        <p:spPr>
          <a:xfrm>
            <a:off x="7961188" y="3994638"/>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E3DD553B-191A-7398-4028-A75BB854EE5F}"/>
              </a:ext>
            </a:extLst>
          </p:cNvPr>
          <p:cNvSpPr txBox="1"/>
          <p:nvPr/>
        </p:nvSpPr>
        <p:spPr>
          <a:xfrm>
            <a:off x="7937228" y="2401697"/>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625766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D4242-7762-4103-9AEE-F9CD321A8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86400" cy="5486400"/>
          </a:xfrm>
          <a:prstGeom prst="rect">
            <a:avLst/>
          </a:prstGeom>
        </p:spPr>
      </p:pic>
      <p:cxnSp>
        <p:nvCxnSpPr>
          <p:cNvPr id="4" name="Straight Arrow Connector 3">
            <a:extLst>
              <a:ext uri="{FF2B5EF4-FFF2-40B4-BE49-F238E27FC236}">
                <a16:creationId xmlns:a16="http://schemas.microsoft.com/office/drawing/2014/main" id="{DAA67185-BA61-4C16-9BC7-7BC99D957196}"/>
              </a:ext>
            </a:extLst>
          </p:cNvPr>
          <p:cNvCxnSpPr>
            <a:cxnSpLocks/>
          </p:cNvCxnSpPr>
          <p:nvPr/>
        </p:nvCxnSpPr>
        <p:spPr>
          <a:xfrm flipH="1">
            <a:off x="7529209" y="2652408"/>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A472F34-7A16-428C-87A1-B8C6309F7239}"/>
              </a:ext>
            </a:extLst>
          </p:cNvPr>
          <p:cNvCxnSpPr>
            <a:cxnSpLocks/>
          </p:cNvCxnSpPr>
          <p:nvPr/>
        </p:nvCxnSpPr>
        <p:spPr>
          <a:xfrm flipV="1">
            <a:off x="6498077" y="3333346"/>
            <a:ext cx="784698" cy="956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9E6A20-E7D3-D9B9-C38D-735548FF8064}"/>
              </a:ext>
            </a:extLst>
          </p:cNvPr>
          <p:cNvSpPr txBox="1">
            <a:spLocks/>
          </p:cNvSpPr>
          <p:nvPr/>
        </p:nvSpPr>
        <p:spPr>
          <a:xfrm>
            <a:off x="321734" y="941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2 on CT scan</a:t>
            </a:r>
          </a:p>
        </p:txBody>
      </p:sp>
      <p:sp>
        <p:nvSpPr>
          <p:cNvPr id="6" name="TextBox 5">
            <a:extLst>
              <a:ext uri="{FF2B5EF4-FFF2-40B4-BE49-F238E27FC236}">
                <a16:creationId xmlns:a16="http://schemas.microsoft.com/office/drawing/2014/main" id="{0694159F-D137-FC61-015D-19AAA9FCF343}"/>
              </a:ext>
            </a:extLst>
          </p:cNvPr>
          <p:cNvSpPr txBox="1"/>
          <p:nvPr/>
        </p:nvSpPr>
        <p:spPr>
          <a:xfrm>
            <a:off x="8060267" y="773423"/>
            <a:ext cx="2777067" cy="646331"/>
          </a:xfrm>
          <a:prstGeom prst="rect">
            <a:avLst/>
          </a:prstGeom>
          <a:noFill/>
        </p:spPr>
        <p:txBody>
          <a:bodyPr wrap="square" rtlCol="0">
            <a:spAutoFit/>
          </a:bodyPr>
          <a:lstStyle/>
          <a:p>
            <a:r>
              <a:rPr lang="en-US" dirty="0">
                <a:solidFill>
                  <a:schemeClr val="bg1"/>
                </a:solidFill>
              </a:rPr>
              <a:t>Arrows indicate coalescent nodes</a:t>
            </a:r>
          </a:p>
        </p:txBody>
      </p:sp>
      <p:sp>
        <p:nvSpPr>
          <p:cNvPr id="7" name="TextBox 6">
            <a:extLst>
              <a:ext uri="{FF2B5EF4-FFF2-40B4-BE49-F238E27FC236}">
                <a16:creationId xmlns:a16="http://schemas.microsoft.com/office/drawing/2014/main" id="{2410406A-D257-84FC-1999-B592BC6A2295}"/>
              </a:ext>
            </a:extLst>
          </p:cNvPr>
          <p:cNvSpPr txBox="1"/>
          <p:nvPr/>
        </p:nvSpPr>
        <p:spPr>
          <a:xfrm>
            <a:off x="6498077" y="3351557"/>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31425F2B-0FDC-0FD3-BC4D-C18379D0EA43}"/>
              </a:ext>
            </a:extLst>
          </p:cNvPr>
          <p:cNvSpPr txBox="1"/>
          <p:nvPr/>
        </p:nvSpPr>
        <p:spPr>
          <a:xfrm>
            <a:off x="8034867" y="2401878"/>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84453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68226-1DD5-4E1A-AB1B-611223D7F37A}"/>
              </a:ext>
            </a:extLst>
          </p:cNvPr>
          <p:cNvPicPr>
            <a:picLocks noChangeAspect="1"/>
          </p:cNvPicPr>
          <p:nvPr/>
        </p:nvPicPr>
        <p:blipFill>
          <a:blip r:embed="rId2"/>
          <a:stretch>
            <a:fillRect/>
          </a:stretch>
        </p:blipFill>
        <p:spPr>
          <a:xfrm>
            <a:off x="3371806" y="1690688"/>
            <a:ext cx="4282061" cy="5389920"/>
          </a:xfrm>
          <a:prstGeom prst="rect">
            <a:avLst/>
          </a:prstGeom>
        </p:spPr>
      </p:pic>
      <p:sp>
        <p:nvSpPr>
          <p:cNvPr id="3" name="TextBox 2">
            <a:extLst>
              <a:ext uri="{FF2B5EF4-FFF2-40B4-BE49-F238E27FC236}">
                <a16:creationId xmlns:a16="http://schemas.microsoft.com/office/drawing/2014/main" id="{854CA511-D91B-4332-9FE7-0FEB74B446AA}"/>
              </a:ext>
            </a:extLst>
          </p:cNvPr>
          <p:cNvSpPr txBox="1"/>
          <p:nvPr/>
        </p:nvSpPr>
        <p:spPr>
          <a:xfrm>
            <a:off x="8269367" y="2401738"/>
            <a:ext cx="1913152" cy="1200329"/>
          </a:xfrm>
          <a:prstGeom prst="rect">
            <a:avLst/>
          </a:prstGeom>
          <a:noFill/>
        </p:spPr>
        <p:txBody>
          <a:bodyPr wrap="none" rtlCol="0">
            <a:spAutoFit/>
          </a:bodyPr>
          <a:lstStyle/>
          <a:p>
            <a:endParaRPr lang="en-US" dirty="0">
              <a:solidFill>
                <a:schemeClr val="bg1"/>
              </a:solidFill>
            </a:endParaRPr>
          </a:p>
          <a:p>
            <a:endParaRPr lang="en-US" dirty="0">
              <a:solidFill>
                <a:schemeClr val="bg1"/>
              </a:solidFill>
            </a:endParaRPr>
          </a:p>
          <a:p>
            <a:r>
              <a:rPr lang="en-US" dirty="0">
                <a:solidFill>
                  <a:schemeClr val="bg1"/>
                </a:solidFill>
              </a:rPr>
              <a:t>CT of Grade 3 – </a:t>
            </a:r>
          </a:p>
          <a:p>
            <a:r>
              <a:rPr lang="en-US" dirty="0">
                <a:solidFill>
                  <a:schemeClr val="bg1"/>
                </a:solidFill>
              </a:rPr>
              <a:t>carotid is encased </a:t>
            </a:r>
            <a:endParaRPr lang="en-CA" dirty="0">
              <a:solidFill>
                <a:schemeClr val="bg1"/>
              </a:solidFill>
            </a:endParaRPr>
          </a:p>
        </p:txBody>
      </p:sp>
      <p:cxnSp>
        <p:nvCxnSpPr>
          <p:cNvPr id="5" name="Straight Arrow Connector 4">
            <a:extLst>
              <a:ext uri="{FF2B5EF4-FFF2-40B4-BE49-F238E27FC236}">
                <a16:creationId xmlns:a16="http://schemas.microsoft.com/office/drawing/2014/main" id="{D2D665BC-2893-9A01-2547-1AB73AA5FF41}"/>
              </a:ext>
            </a:extLst>
          </p:cNvPr>
          <p:cNvCxnSpPr/>
          <p:nvPr/>
        </p:nvCxnSpPr>
        <p:spPr>
          <a:xfrm flipH="1">
            <a:off x="6096000" y="3510845"/>
            <a:ext cx="1956550" cy="6067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C636033-6ACA-C607-62E9-FCB4D6FAD5EB}"/>
              </a:ext>
            </a:extLst>
          </p:cNvPr>
          <p:cNvSpPr>
            <a:spLocks noGrp="1"/>
          </p:cNvSpPr>
          <p:nvPr>
            <p:ph type="title"/>
          </p:nvPr>
        </p:nvSpPr>
        <p:spPr>
          <a:xfrm>
            <a:off x="838200" y="166096"/>
            <a:ext cx="10515600" cy="1325563"/>
          </a:xfrm>
        </p:spPr>
        <p:txBody>
          <a:bodyPr>
            <a:normAutofit fontScale="90000"/>
          </a:bodyPr>
          <a:lstStyle/>
          <a:p>
            <a:pPr algn="ctr"/>
            <a:r>
              <a:rPr lang="en-US" sz="6000" b="1" i="1" dirty="0" err="1">
                <a:solidFill>
                  <a:schemeClr val="bg1"/>
                </a:solidFill>
              </a:rPr>
              <a:t>iENE</a:t>
            </a:r>
            <a:r>
              <a:rPr lang="en-US" sz="6000" b="1" i="1" dirty="0">
                <a:solidFill>
                  <a:schemeClr val="bg1"/>
                </a:solidFill>
              </a:rPr>
              <a:t> Grade 3</a:t>
            </a:r>
            <a:br>
              <a:rPr lang="en-US" sz="3200" b="1" dirty="0">
                <a:solidFill>
                  <a:schemeClr val="bg1"/>
                </a:solidFill>
              </a:rPr>
            </a:br>
            <a:r>
              <a:rPr lang="en-US" sz="3200" b="1" dirty="0" err="1">
                <a:solidFill>
                  <a:schemeClr val="bg1"/>
                </a:solidFill>
              </a:rPr>
              <a:t>iENE</a:t>
            </a:r>
            <a:r>
              <a:rPr lang="en-US" sz="3200" b="1" dirty="0">
                <a:solidFill>
                  <a:schemeClr val="bg1"/>
                </a:solidFill>
              </a:rPr>
              <a:t> Grade 3- involvement of other structures </a:t>
            </a:r>
            <a:r>
              <a:rPr lang="en-US" sz="3200" b="1" dirty="0" err="1">
                <a:solidFill>
                  <a:schemeClr val="bg1"/>
                </a:solidFill>
              </a:rPr>
              <a:t>eg</a:t>
            </a:r>
            <a:r>
              <a:rPr lang="en-US" sz="3200" b="1" dirty="0">
                <a:solidFill>
                  <a:schemeClr val="bg1"/>
                </a:solidFill>
              </a:rPr>
              <a:t> carotid artery, skin, platysma</a:t>
            </a:r>
          </a:p>
        </p:txBody>
      </p:sp>
    </p:spTree>
    <p:extLst>
      <p:ext uri="{BB962C8B-B14F-4D97-AF65-F5344CB8AC3E}">
        <p14:creationId xmlns:p14="http://schemas.microsoft.com/office/powerpoint/2010/main" val="2853972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3F726-FB69-4647-8D20-2280DCBFB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2438400" cy="2438400"/>
          </a:xfrm>
          <a:prstGeom prst="rect">
            <a:avLst/>
          </a:prstGeom>
        </p:spPr>
      </p:pic>
      <p:sp>
        <p:nvSpPr>
          <p:cNvPr id="2" name="TextBox 1">
            <a:extLst>
              <a:ext uri="{FF2B5EF4-FFF2-40B4-BE49-F238E27FC236}">
                <a16:creationId xmlns:a16="http://schemas.microsoft.com/office/drawing/2014/main" id="{829F404B-EB86-B3BE-CDEE-51100611C784}"/>
              </a:ext>
            </a:extLst>
          </p:cNvPr>
          <p:cNvSpPr txBox="1"/>
          <p:nvPr/>
        </p:nvSpPr>
        <p:spPr>
          <a:xfrm>
            <a:off x="2232318" y="1309271"/>
            <a:ext cx="8274996" cy="646331"/>
          </a:xfrm>
          <a:prstGeom prst="rect">
            <a:avLst/>
          </a:prstGeom>
          <a:noFill/>
        </p:spPr>
        <p:txBody>
          <a:bodyPr wrap="square" rtlCol="0">
            <a:spAutoFit/>
          </a:bodyPr>
          <a:lstStyle/>
          <a:p>
            <a:r>
              <a:rPr lang="en-US" dirty="0">
                <a:solidFill>
                  <a:schemeClr val="bg1"/>
                </a:solidFill>
              </a:rPr>
              <a:t>Series of MRI images – this is ultimately G3 due to carotid encasement but also shows features of underlying G2 coalescence   of nodes</a:t>
            </a:r>
            <a:endParaRPr lang="en-CA" dirty="0">
              <a:solidFill>
                <a:schemeClr val="bg1"/>
              </a:solidFill>
            </a:endParaRPr>
          </a:p>
        </p:txBody>
      </p:sp>
      <p:sp>
        <p:nvSpPr>
          <p:cNvPr id="4" name="Title 1">
            <a:extLst>
              <a:ext uri="{FF2B5EF4-FFF2-40B4-BE49-F238E27FC236}">
                <a16:creationId xmlns:a16="http://schemas.microsoft.com/office/drawing/2014/main" id="{AEF9D801-F899-5511-FDC3-335021A9AA1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3 (with features of Grade 2) on MRI</a:t>
            </a:r>
            <a:endParaRPr lang="en-US" dirty="0">
              <a:solidFill>
                <a:schemeClr val="bg1"/>
              </a:solidFill>
            </a:endParaRPr>
          </a:p>
        </p:txBody>
      </p:sp>
    </p:spTree>
    <p:extLst>
      <p:ext uri="{BB962C8B-B14F-4D97-AF65-F5344CB8AC3E}">
        <p14:creationId xmlns:p14="http://schemas.microsoft.com/office/powerpoint/2010/main" val="3049116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83392-597E-474F-8927-C3901304B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2438400" cy="2438400"/>
          </a:xfrm>
          <a:prstGeom prst="rect">
            <a:avLst/>
          </a:prstGeom>
        </p:spPr>
      </p:pic>
      <p:sp>
        <p:nvSpPr>
          <p:cNvPr id="4" name="TextBox 3">
            <a:extLst>
              <a:ext uri="{FF2B5EF4-FFF2-40B4-BE49-F238E27FC236}">
                <a16:creationId xmlns:a16="http://schemas.microsoft.com/office/drawing/2014/main" id="{7761F21A-6306-411E-91F0-8CCC69B373EB}"/>
              </a:ext>
            </a:extLst>
          </p:cNvPr>
          <p:cNvSpPr txBox="1"/>
          <p:nvPr/>
        </p:nvSpPr>
        <p:spPr>
          <a:xfrm>
            <a:off x="6512764" y="1158057"/>
            <a:ext cx="5564222" cy="1477328"/>
          </a:xfrm>
          <a:prstGeom prst="rect">
            <a:avLst/>
          </a:prstGeom>
          <a:noFill/>
        </p:spPr>
        <p:txBody>
          <a:bodyPr wrap="square" rtlCol="0">
            <a:spAutoFit/>
          </a:bodyPr>
          <a:lstStyle/>
          <a:p>
            <a:r>
              <a:rPr lang="en-US" dirty="0">
                <a:solidFill>
                  <a:schemeClr val="bg1"/>
                </a:solidFill>
              </a:rPr>
              <a:t>As we scroll through this Axial and then coronal set of T2 MRI images, focus on the left level II nodal mass – arrows will show the presence of multiple nodes that have become inseparable within the coalescent/conglomerate mass</a:t>
            </a:r>
            <a:endParaRPr lang="en-CA" dirty="0">
              <a:solidFill>
                <a:schemeClr val="bg1"/>
              </a:solidFill>
            </a:endParaRPr>
          </a:p>
        </p:txBody>
      </p:sp>
      <p:cxnSp>
        <p:nvCxnSpPr>
          <p:cNvPr id="5" name="Straight Arrow Connector 4">
            <a:extLst>
              <a:ext uri="{FF2B5EF4-FFF2-40B4-BE49-F238E27FC236}">
                <a16:creationId xmlns:a16="http://schemas.microsoft.com/office/drawing/2014/main" id="{B2E1523A-E386-47C4-B378-1CC40AAF4859}"/>
              </a:ext>
            </a:extLst>
          </p:cNvPr>
          <p:cNvCxnSpPr>
            <a:cxnSpLocks/>
          </p:cNvCxnSpPr>
          <p:nvPr/>
        </p:nvCxnSpPr>
        <p:spPr>
          <a:xfrm>
            <a:off x="5778230" y="2983149"/>
            <a:ext cx="415047" cy="57717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F91999A-2C27-4FBE-811A-2A724D199DD1}"/>
              </a:ext>
            </a:extLst>
          </p:cNvPr>
          <p:cNvCxnSpPr>
            <a:cxnSpLocks/>
          </p:cNvCxnSpPr>
          <p:nvPr/>
        </p:nvCxnSpPr>
        <p:spPr>
          <a:xfrm flipH="1">
            <a:off x="6731540" y="306096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632E6F-7CAE-43F4-BF1A-120B3CC0A75A}"/>
              </a:ext>
            </a:extLst>
          </p:cNvPr>
          <p:cNvCxnSpPr>
            <a:cxnSpLocks/>
          </p:cNvCxnSpPr>
          <p:nvPr/>
        </p:nvCxnSpPr>
        <p:spPr>
          <a:xfrm flipH="1" flipV="1">
            <a:off x="6653719" y="3771090"/>
            <a:ext cx="596628" cy="13073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D47342-80CD-4AAD-AB41-E42ADD076F25}"/>
              </a:ext>
            </a:extLst>
          </p:cNvPr>
          <p:cNvCxnSpPr>
            <a:cxnSpLocks/>
          </p:cNvCxnSpPr>
          <p:nvPr/>
        </p:nvCxnSpPr>
        <p:spPr>
          <a:xfrm flipV="1">
            <a:off x="5920902" y="3928354"/>
            <a:ext cx="428016" cy="48313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4DB5B4-004C-8E92-B7FB-9B4EEA91BC3B}"/>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5811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92BC4-7DE2-4511-9759-17DFDA224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6" y="896566"/>
            <a:ext cx="4141538" cy="4141538"/>
          </a:xfrm>
          <a:prstGeom prst="rect">
            <a:avLst/>
          </a:prstGeom>
        </p:spPr>
      </p:pic>
      <p:pic>
        <p:nvPicPr>
          <p:cNvPr id="5" name="Picture 4">
            <a:extLst>
              <a:ext uri="{FF2B5EF4-FFF2-40B4-BE49-F238E27FC236}">
                <a16:creationId xmlns:a16="http://schemas.microsoft.com/office/drawing/2014/main" id="{3C412093-F917-4963-8C00-5219B5A1B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598" y="959796"/>
            <a:ext cx="4078308" cy="4078308"/>
          </a:xfrm>
          <a:prstGeom prst="rect">
            <a:avLst/>
          </a:prstGeom>
        </p:spPr>
      </p:pic>
      <p:pic>
        <p:nvPicPr>
          <p:cNvPr id="7" name="Picture 6">
            <a:extLst>
              <a:ext uri="{FF2B5EF4-FFF2-40B4-BE49-F238E27FC236}">
                <a16:creationId xmlns:a16="http://schemas.microsoft.com/office/drawing/2014/main" id="{8F2A5944-BDE4-4420-8150-81F7D1EF3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997" y="959797"/>
            <a:ext cx="4078307" cy="4078307"/>
          </a:xfrm>
          <a:prstGeom prst="rect">
            <a:avLst/>
          </a:prstGeom>
        </p:spPr>
      </p:pic>
      <p:sp>
        <p:nvSpPr>
          <p:cNvPr id="8" name="TextBox 7">
            <a:extLst>
              <a:ext uri="{FF2B5EF4-FFF2-40B4-BE49-F238E27FC236}">
                <a16:creationId xmlns:a16="http://schemas.microsoft.com/office/drawing/2014/main" id="{572F790A-BD99-426E-9329-24479C07B669}"/>
              </a:ext>
            </a:extLst>
          </p:cNvPr>
          <p:cNvSpPr txBox="1"/>
          <p:nvPr/>
        </p:nvSpPr>
        <p:spPr>
          <a:xfrm>
            <a:off x="4163438" y="5038104"/>
            <a:ext cx="4254306" cy="923330"/>
          </a:xfrm>
          <a:prstGeom prst="rect">
            <a:avLst/>
          </a:prstGeom>
          <a:noFill/>
        </p:spPr>
        <p:txBody>
          <a:bodyPr wrap="none" rtlCol="0">
            <a:spAutoFit/>
          </a:bodyPr>
          <a:lstStyle/>
          <a:p>
            <a:r>
              <a:rPr lang="en-US" dirty="0">
                <a:solidFill>
                  <a:schemeClr val="bg1"/>
                </a:solidFill>
              </a:rPr>
              <a:t>MRI Axial T2 fat sat, Axial T2 and Sagittal T1</a:t>
            </a:r>
          </a:p>
          <a:p>
            <a:r>
              <a:rPr lang="en-US" dirty="0">
                <a:solidFill>
                  <a:schemeClr val="bg1"/>
                </a:solidFill>
              </a:rPr>
              <a:t>Right level II  - clean defined margins</a:t>
            </a:r>
          </a:p>
          <a:p>
            <a:r>
              <a:rPr lang="en-US" dirty="0">
                <a:solidFill>
                  <a:schemeClr val="bg1"/>
                </a:solidFill>
              </a:rPr>
              <a:t>Grade 0</a:t>
            </a:r>
            <a:endParaRPr lang="en-CA" dirty="0">
              <a:solidFill>
                <a:schemeClr val="bg1"/>
              </a:solidFill>
            </a:endParaRPr>
          </a:p>
        </p:txBody>
      </p:sp>
      <p:cxnSp>
        <p:nvCxnSpPr>
          <p:cNvPr id="10" name="Straight Arrow Connector 9">
            <a:extLst>
              <a:ext uri="{FF2B5EF4-FFF2-40B4-BE49-F238E27FC236}">
                <a16:creationId xmlns:a16="http://schemas.microsoft.com/office/drawing/2014/main" id="{C187E3E9-B55B-2F1C-77E4-795377E955A4}"/>
              </a:ext>
            </a:extLst>
          </p:cNvPr>
          <p:cNvCxnSpPr>
            <a:cxnSpLocks/>
          </p:cNvCxnSpPr>
          <p:nvPr/>
        </p:nvCxnSpPr>
        <p:spPr>
          <a:xfrm flipV="1">
            <a:off x="860732" y="3717235"/>
            <a:ext cx="520807" cy="3705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F5AC37-FB88-2603-0A6A-CD12450EED12}"/>
              </a:ext>
            </a:extLst>
          </p:cNvPr>
          <p:cNvCxnSpPr/>
          <p:nvPr/>
        </p:nvCxnSpPr>
        <p:spPr>
          <a:xfrm flipV="1">
            <a:off x="4771863" y="3795582"/>
            <a:ext cx="536713" cy="26835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F486574-EE45-1287-E733-99D5018EB443}"/>
              </a:ext>
            </a:extLst>
          </p:cNvPr>
          <p:cNvCxnSpPr>
            <a:cxnSpLocks/>
          </p:cNvCxnSpPr>
          <p:nvPr/>
        </p:nvCxnSpPr>
        <p:spPr>
          <a:xfrm flipV="1">
            <a:off x="9282454" y="3294822"/>
            <a:ext cx="739233" cy="7691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D02706-3AB2-398F-A080-F3EBBAE2381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0 on MRI</a:t>
            </a:r>
            <a:endParaRPr lang="en-US" dirty="0">
              <a:solidFill>
                <a:schemeClr val="bg1"/>
              </a:solidFill>
            </a:endParaRPr>
          </a:p>
        </p:txBody>
      </p:sp>
      <p:sp>
        <p:nvSpPr>
          <p:cNvPr id="6" name="TextBox 5">
            <a:extLst>
              <a:ext uri="{FF2B5EF4-FFF2-40B4-BE49-F238E27FC236}">
                <a16:creationId xmlns:a16="http://schemas.microsoft.com/office/drawing/2014/main" id="{FBFA4CF7-7633-7B92-FF95-500C6BE53A23}"/>
              </a:ext>
            </a:extLst>
          </p:cNvPr>
          <p:cNvSpPr txBox="1"/>
          <p:nvPr/>
        </p:nvSpPr>
        <p:spPr>
          <a:xfrm>
            <a:off x="3267050" y="4087795"/>
            <a:ext cx="1729008" cy="646331"/>
          </a:xfrm>
          <a:prstGeom prst="rect">
            <a:avLst/>
          </a:prstGeom>
          <a:noFill/>
        </p:spPr>
        <p:txBody>
          <a:bodyPr wrap="square">
            <a:spAutoFit/>
          </a:bodyPr>
          <a:lstStyle/>
          <a:p>
            <a:pPr algn="ctr"/>
            <a:r>
              <a:rPr lang="en-US" dirty="0">
                <a:solidFill>
                  <a:schemeClr val="bg1"/>
                </a:solidFill>
              </a:rPr>
              <a:t>clean defined margins</a:t>
            </a:r>
          </a:p>
        </p:txBody>
      </p:sp>
      <p:sp>
        <p:nvSpPr>
          <p:cNvPr id="9" name="TextBox 8">
            <a:extLst>
              <a:ext uri="{FF2B5EF4-FFF2-40B4-BE49-F238E27FC236}">
                <a16:creationId xmlns:a16="http://schemas.microsoft.com/office/drawing/2014/main" id="{32A0DECA-D49A-86F9-A997-4B49E370A38B}"/>
              </a:ext>
            </a:extLst>
          </p:cNvPr>
          <p:cNvSpPr txBox="1"/>
          <p:nvPr/>
        </p:nvSpPr>
        <p:spPr>
          <a:xfrm>
            <a:off x="-124295" y="4138558"/>
            <a:ext cx="1729008" cy="646331"/>
          </a:xfrm>
          <a:prstGeom prst="rect">
            <a:avLst/>
          </a:prstGeom>
          <a:noFill/>
        </p:spPr>
        <p:txBody>
          <a:bodyPr wrap="square">
            <a:spAutoFit/>
          </a:bodyPr>
          <a:lstStyle/>
          <a:p>
            <a:pPr algn="ctr"/>
            <a:r>
              <a:rPr lang="en-US" dirty="0">
                <a:solidFill>
                  <a:schemeClr val="bg1"/>
                </a:solidFill>
              </a:rPr>
              <a:t>clean defined margins</a:t>
            </a:r>
          </a:p>
        </p:txBody>
      </p:sp>
      <p:sp>
        <p:nvSpPr>
          <p:cNvPr id="13" name="TextBox 12">
            <a:extLst>
              <a:ext uri="{FF2B5EF4-FFF2-40B4-BE49-F238E27FC236}">
                <a16:creationId xmlns:a16="http://schemas.microsoft.com/office/drawing/2014/main" id="{0D823558-D392-A00C-4DB7-AF8380037476}"/>
              </a:ext>
            </a:extLst>
          </p:cNvPr>
          <p:cNvSpPr txBox="1"/>
          <p:nvPr/>
        </p:nvSpPr>
        <p:spPr>
          <a:xfrm>
            <a:off x="7736100" y="4087794"/>
            <a:ext cx="1729008" cy="646331"/>
          </a:xfrm>
          <a:prstGeom prst="rect">
            <a:avLst/>
          </a:prstGeom>
          <a:noFill/>
        </p:spPr>
        <p:txBody>
          <a:bodyPr wrap="square">
            <a:spAutoFit/>
          </a:bodyPr>
          <a:lstStyle/>
          <a:p>
            <a:pPr algn="ctr"/>
            <a:r>
              <a:rPr lang="en-US" dirty="0">
                <a:solidFill>
                  <a:schemeClr val="bg1"/>
                </a:solidFill>
              </a:rPr>
              <a:t>clean defined margins</a:t>
            </a:r>
          </a:p>
        </p:txBody>
      </p:sp>
    </p:spTree>
    <p:extLst>
      <p:ext uri="{BB962C8B-B14F-4D97-AF65-F5344CB8AC3E}">
        <p14:creationId xmlns:p14="http://schemas.microsoft.com/office/powerpoint/2010/main" val="2131995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B62220-8150-45AD-BA63-94F4F3974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2438400" cy="2438400"/>
          </a:xfrm>
          <a:prstGeom prst="rect">
            <a:avLst/>
          </a:prstGeom>
        </p:spPr>
      </p:pic>
      <p:cxnSp>
        <p:nvCxnSpPr>
          <p:cNvPr id="4" name="Straight Arrow Connector 3">
            <a:extLst>
              <a:ext uri="{FF2B5EF4-FFF2-40B4-BE49-F238E27FC236}">
                <a16:creationId xmlns:a16="http://schemas.microsoft.com/office/drawing/2014/main" id="{031AAB41-7053-453D-87B6-00FC08F9F3FB}"/>
              </a:ext>
            </a:extLst>
          </p:cNvPr>
          <p:cNvCxnSpPr>
            <a:cxnSpLocks/>
          </p:cNvCxnSpPr>
          <p:nvPr/>
        </p:nvCxnSpPr>
        <p:spPr>
          <a:xfrm flipH="1">
            <a:off x="6705600" y="307394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9D15DDB-62F2-46F3-A6F9-D06D9210F036}"/>
              </a:ext>
            </a:extLst>
          </p:cNvPr>
          <p:cNvCxnSpPr>
            <a:cxnSpLocks/>
          </p:cNvCxnSpPr>
          <p:nvPr/>
        </p:nvCxnSpPr>
        <p:spPr>
          <a:xfrm>
            <a:off x="5843081" y="3145277"/>
            <a:ext cx="337226" cy="36965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2DDE1F-9754-EEAC-BBE4-23AB979D02AC}"/>
              </a:ext>
            </a:extLst>
          </p:cNvPr>
          <p:cNvSpPr txBox="1"/>
          <p:nvPr/>
        </p:nvSpPr>
        <p:spPr>
          <a:xfrm>
            <a:off x="6512764" y="1158057"/>
            <a:ext cx="5564222" cy="1477328"/>
          </a:xfrm>
          <a:prstGeom prst="rect">
            <a:avLst/>
          </a:prstGeom>
          <a:noFill/>
        </p:spPr>
        <p:txBody>
          <a:bodyPr wrap="square" rtlCol="0">
            <a:spAutoFit/>
          </a:bodyPr>
          <a:lstStyle/>
          <a:p>
            <a:r>
              <a:rPr lang="en-US" dirty="0">
                <a:solidFill>
                  <a:schemeClr val="bg1"/>
                </a:solidFill>
              </a:rPr>
              <a:t>As we scroll through this Axial and then coronal set of T2 MRI images, focus on the left level II nodal mass – arrows will show the presence of multiple nodes that have become inseparable within the coalescent/conglomerate mass</a:t>
            </a:r>
            <a:endParaRPr lang="en-CA" dirty="0">
              <a:solidFill>
                <a:schemeClr val="bg1"/>
              </a:solidFill>
            </a:endParaRPr>
          </a:p>
        </p:txBody>
      </p:sp>
      <p:sp>
        <p:nvSpPr>
          <p:cNvPr id="6" name="Title 1">
            <a:extLst>
              <a:ext uri="{FF2B5EF4-FFF2-40B4-BE49-F238E27FC236}">
                <a16:creationId xmlns:a16="http://schemas.microsoft.com/office/drawing/2014/main" id="{DB1285F9-045C-A88E-30D7-339AA8DEB7D7}"/>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
        <p:nvSpPr>
          <p:cNvPr id="7" name="TextBox 6">
            <a:extLst>
              <a:ext uri="{FF2B5EF4-FFF2-40B4-BE49-F238E27FC236}">
                <a16:creationId xmlns:a16="http://schemas.microsoft.com/office/drawing/2014/main" id="{8855F1FD-3468-E137-BACA-A5EC17E94F80}"/>
              </a:ext>
            </a:extLst>
          </p:cNvPr>
          <p:cNvSpPr txBox="1"/>
          <p:nvPr/>
        </p:nvSpPr>
        <p:spPr>
          <a:xfrm>
            <a:off x="5359941" y="2920051"/>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C18C94FF-662A-E3FE-DDF4-011C67D88AC0}"/>
              </a:ext>
            </a:extLst>
          </p:cNvPr>
          <p:cNvSpPr txBox="1"/>
          <p:nvPr/>
        </p:nvSpPr>
        <p:spPr>
          <a:xfrm>
            <a:off x="7113080" y="2865060"/>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484454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4D23C-BA92-42DF-B64F-4F76E8BD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2438400" cy="2438400"/>
          </a:xfrm>
          <a:prstGeom prst="rect">
            <a:avLst/>
          </a:prstGeom>
        </p:spPr>
      </p:pic>
      <p:cxnSp>
        <p:nvCxnSpPr>
          <p:cNvPr id="4" name="Straight Arrow Connector 3">
            <a:extLst>
              <a:ext uri="{FF2B5EF4-FFF2-40B4-BE49-F238E27FC236}">
                <a16:creationId xmlns:a16="http://schemas.microsoft.com/office/drawing/2014/main" id="{46012955-5A71-4E8A-AC9F-DF5FDD32134C}"/>
              </a:ext>
            </a:extLst>
          </p:cNvPr>
          <p:cNvCxnSpPr>
            <a:cxnSpLocks/>
          </p:cNvCxnSpPr>
          <p:nvPr/>
        </p:nvCxnSpPr>
        <p:spPr>
          <a:xfrm flipH="1">
            <a:off x="6750996" y="3080425"/>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11E56FE-4754-4C1B-B10E-81B35AA24ABC}"/>
              </a:ext>
            </a:extLst>
          </p:cNvPr>
          <p:cNvCxnSpPr>
            <a:cxnSpLocks/>
          </p:cNvCxnSpPr>
          <p:nvPr/>
        </p:nvCxnSpPr>
        <p:spPr>
          <a:xfrm>
            <a:off x="5940357" y="3171217"/>
            <a:ext cx="246436" cy="40856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520D834-9864-6109-8575-41A657E4634C}"/>
              </a:ext>
            </a:extLst>
          </p:cNvPr>
          <p:cNvSpPr txBox="1"/>
          <p:nvPr/>
        </p:nvSpPr>
        <p:spPr>
          <a:xfrm>
            <a:off x="6512764" y="1158057"/>
            <a:ext cx="5564222" cy="1477328"/>
          </a:xfrm>
          <a:prstGeom prst="rect">
            <a:avLst/>
          </a:prstGeom>
          <a:noFill/>
        </p:spPr>
        <p:txBody>
          <a:bodyPr wrap="square" rtlCol="0">
            <a:spAutoFit/>
          </a:bodyPr>
          <a:lstStyle/>
          <a:p>
            <a:r>
              <a:rPr lang="en-US" dirty="0">
                <a:solidFill>
                  <a:schemeClr val="bg1"/>
                </a:solidFill>
              </a:rPr>
              <a:t>As we scroll through this Axial and then coronal set of T2 MRI images, focus on the left level II nodal mass – arrows will show the presence of multiple nodes that have become inseparable within the coalescent/conglomerate mass</a:t>
            </a:r>
            <a:endParaRPr lang="en-CA" dirty="0">
              <a:solidFill>
                <a:schemeClr val="bg1"/>
              </a:solidFill>
            </a:endParaRPr>
          </a:p>
        </p:txBody>
      </p:sp>
      <p:sp>
        <p:nvSpPr>
          <p:cNvPr id="6" name="Title 1">
            <a:extLst>
              <a:ext uri="{FF2B5EF4-FFF2-40B4-BE49-F238E27FC236}">
                <a16:creationId xmlns:a16="http://schemas.microsoft.com/office/drawing/2014/main" id="{196C79E4-E421-74BA-A9A6-9AAC0D964514}"/>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
        <p:nvSpPr>
          <p:cNvPr id="7" name="TextBox 6">
            <a:extLst>
              <a:ext uri="{FF2B5EF4-FFF2-40B4-BE49-F238E27FC236}">
                <a16:creationId xmlns:a16="http://schemas.microsoft.com/office/drawing/2014/main" id="{60817A25-E990-1272-042F-2E6A373E7973}"/>
              </a:ext>
            </a:extLst>
          </p:cNvPr>
          <p:cNvSpPr txBox="1"/>
          <p:nvPr/>
        </p:nvSpPr>
        <p:spPr>
          <a:xfrm>
            <a:off x="5440464" y="2926536"/>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812EC61E-4652-35CD-12F7-EA653371ED63}"/>
              </a:ext>
            </a:extLst>
          </p:cNvPr>
          <p:cNvSpPr txBox="1"/>
          <p:nvPr/>
        </p:nvSpPr>
        <p:spPr>
          <a:xfrm>
            <a:off x="7191983" y="2863440"/>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44494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C8CC6-B06A-4D9D-8352-DBBBB86A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2438400" cy="2438400"/>
          </a:xfrm>
          <a:prstGeom prst="rect">
            <a:avLst/>
          </a:prstGeom>
        </p:spPr>
      </p:pic>
      <p:cxnSp>
        <p:nvCxnSpPr>
          <p:cNvPr id="5" name="Straight Arrow Connector 4">
            <a:extLst>
              <a:ext uri="{FF2B5EF4-FFF2-40B4-BE49-F238E27FC236}">
                <a16:creationId xmlns:a16="http://schemas.microsoft.com/office/drawing/2014/main" id="{A1F71B3D-9E5E-469E-B778-86A64581970A}"/>
              </a:ext>
            </a:extLst>
          </p:cNvPr>
          <p:cNvCxnSpPr/>
          <p:nvPr/>
        </p:nvCxnSpPr>
        <p:spPr>
          <a:xfrm flipH="1">
            <a:off x="6381345" y="2367064"/>
            <a:ext cx="933855" cy="1180289"/>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B76FBE9-61BA-4AC8-91BC-E9D02468B25E}"/>
              </a:ext>
            </a:extLst>
          </p:cNvPr>
          <p:cNvSpPr txBox="1"/>
          <p:nvPr/>
        </p:nvSpPr>
        <p:spPr>
          <a:xfrm>
            <a:off x="6096000" y="1761836"/>
            <a:ext cx="4931093" cy="646331"/>
          </a:xfrm>
          <a:prstGeom prst="rect">
            <a:avLst/>
          </a:prstGeom>
          <a:noFill/>
        </p:spPr>
        <p:txBody>
          <a:bodyPr wrap="none" rtlCol="0">
            <a:spAutoFit/>
          </a:bodyPr>
          <a:lstStyle/>
          <a:p>
            <a:r>
              <a:rPr lang="en-US" dirty="0">
                <a:solidFill>
                  <a:schemeClr val="bg1"/>
                </a:solidFill>
              </a:rPr>
              <a:t>This shows the left ICA encased by the nodal mass </a:t>
            </a:r>
          </a:p>
          <a:p>
            <a:r>
              <a:rPr lang="en-US" dirty="0">
                <a:solidFill>
                  <a:schemeClr val="bg1"/>
                </a:solidFill>
              </a:rPr>
              <a:t>= Grade 3</a:t>
            </a:r>
            <a:endParaRPr lang="en-CA" dirty="0">
              <a:solidFill>
                <a:schemeClr val="bg1"/>
              </a:solidFill>
            </a:endParaRPr>
          </a:p>
        </p:txBody>
      </p:sp>
      <p:sp>
        <p:nvSpPr>
          <p:cNvPr id="2" name="Title 1">
            <a:extLst>
              <a:ext uri="{FF2B5EF4-FFF2-40B4-BE49-F238E27FC236}">
                <a16:creationId xmlns:a16="http://schemas.microsoft.com/office/drawing/2014/main" id="{25A3A4BF-2AF9-78DF-970C-9C33EDFB2B15}"/>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2478094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1A921-4170-4F99-985B-7E31E6228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cxnSp>
        <p:nvCxnSpPr>
          <p:cNvPr id="4" name="Straight Arrow Connector 3">
            <a:extLst>
              <a:ext uri="{FF2B5EF4-FFF2-40B4-BE49-F238E27FC236}">
                <a16:creationId xmlns:a16="http://schemas.microsoft.com/office/drawing/2014/main" id="{70A44EE8-C7E8-43E0-989A-78E654B2776A}"/>
              </a:ext>
            </a:extLst>
          </p:cNvPr>
          <p:cNvCxnSpPr>
            <a:cxnSpLocks/>
          </p:cNvCxnSpPr>
          <p:nvPr/>
        </p:nvCxnSpPr>
        <p:spPr>
          <a:xfrm flipH="1">
            <a:off x="6867729" y="3962400"/>
            <a:ext cx="583658" cy="19455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9E4588D-5192-0695-E6E9-5CB07DCAA66E}"/>
              </a:ext>
            </a:extLst>
          </p:cNvPr>
          <p:cNvSpPr txBox="1"/>
          <p:nvPr/>
        </p:nvSpPr>
        <p:spPr>
          <a:xfrm>
            <a:off x="7710311" y="3804356"/>
            <a:ext cx="2412071" cy="646331"/>
          </a:xfrm>
          <a:prstGeom prst="rect">
            <a:avLst/>
          </a:prstGeom>
          <a:noFill/>
        </p:spPr>
        <p:txBody>
          <a:bodyPr wrap="none" rtlCol="0">
            <a:spAutoFit/>
          </a:bodyPr>
          <a:lstStyle/>
          <a:p>
            <a:r>
              <a:rPr lang="en-US" dirty="0">
                <a:solidFill>
                  <a:schemeClr val="bg1"/>
                </a:solidFill>
              </a:rPr>
              <a:t>Arrows on coronal MRI </a:t>
            </a:r>
          </a:p>
          <a:p>
            <a:r>
              <a:rPr lang="en-US" dirty="0">
                <a:solidFill>
                  <a:schemeClr val="bg1"/>
                </a:solidFill>
              </a:rPr>
              <a:t>show coalescent nodes</a:t>
            </a:r>
          </a:p>
        </p:txBody>
      </p:sp>
      <p:sp>
        <p:nvSpPr>
          <p:cNvPr id="5" name="Title 1">
            <a:extLst>
              <a:ext uri="{FF2B5EF4-FFF2-40B4-BE49-F238E27FC236}">
                <a16:creationId xmlns:a16="http://schemas.microsoft.com/office/drawing/2014/main" id="{75215D22-47D1-A313-CE28-D5D093B59AD3}"/>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1665276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9667E-4A5E-4416-B05B-584A55FD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cxnSp>
        <p:nvCxnSpPr>
          <p:cNvPr id="4" name="Straight Arrow Connector 3">
            <a:extLst>
              <a:ext uri="{FF2B5EF4-FFF2-40B4-BE49-F238E27FC236}">
                <a16:creationId xmlns:a16="http://schemas.microsoft.com/office/drawing/2014/main" id="{3FF9B964-C26B-4EB1-976C-9273DC00EF28}"/>
              </a:ext>
            </a:extLst>
          </p:cNvPr>
          <p:cNvCxnSpPr>
            <a:cxnSpLocks/>
          </p:cNvCxnSpPr>
          <p:nvPr/>
        </p:nvCxnSpPr>
        <p:spPr>
          <a:xfrm flipH="1">
            <a:off x="6867728" y="3826213"/>
            <a:ext cx="609600" cy="31128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391021-63D1-626C-B6F4-FD92C6BAE14C}"/>
              </a:ext>
            </a:extLst>
          </p:cNvPr>
          <p:cNvSpPr txBox="1"/>
          <p:nvPr/>
        </p:nvSpPr>
        <p:spPr>
          <a:xfrm>
            <a:off x="7719275" y="3658690"/>
            <a:ext cx="2412071" cy="646331"/>
          </a:xfrm>
          <a:prstGeom prst="rect">
            <a:avLst/>
          </a:prstGeom>
          <a:noFill/>
        </p:spPr>
        <p:txBody>
          <a:bodyPr wrap="none" rtlCol="0">
            <a:spAutoFit/>
          </a:bodyPr>
          <a:lstStyle/>
          <a:p>
            <a:r>
              <a:rPr lang="en-US" dirty="0">
                <a:solidFill>
                  <a:schemeClr val="bg1"/>
                </a:solidFill>
              </a:rPr>
              <a:t>Arrows on coronal MRI </a:t>
            </a:r>
          </a:p>
          <a:p>
            <a:r>
              <a:rPr lang="en-US" dirty="0">
                <a:solidFill>
                  <a:schemeClr val="bg1"/>
                </a:solidFill>
              </a:rPr>
              <a:t>show coalescent nodes</a:t>
            </a:r>
          </a:p>
        </p:txBody>
      </p:sp>
      <p:sp>
        <p:nvSpPr>
          <p:cNvPr id="5" name="Title 1">
            <a:extLst>
              <a:ext uri="{FF2B5EF4-FFF2-40B4-BE49-F238E27FC236}">
                <a16:creationId xmlns:a16="http://schemas.microsoft.com/office/drawing/2014/main" id="{66C737E9-A047-BD45-C127-68B514688E22}"/>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2975779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B7041-1956-4CB5-926E-C2518384B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cxnSp>
        <p:nvCxnSpPr>
          <p:cNvPr id="4" name="Straight Arrow Connector 3">
            <a:extLst>
              <a:ext uri="{FF2B5EF4-FFF2-40B4-BE49-F238E27FC236}">
                <a16:creationId xmlns:a16="http://schemas.microsoft.com/office/drawing/2014/main" id="{F2619DB4-E2F1-4C86-B0FF-1C43007BCDEF}"/>
              </a:ext>
            </a:extLst>
          </p:cNvPr>
          <p:cNvCxnSpPr>
            <a:cxnSpLocks/>
          </p:cNvCxnSpPr>
          <p:nvPr/>
        </p:nvCxnSpPr>
        <p:spPr>
          <a:xfrm flipH="1">
            <a:off x="6913125" y="4189379"/>
            <a:ext cx="525292"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54D6EC-7FB8-3DF7-F48A-AAC92AC81088}"/>
              </a:ext>
            </a:extLst>
          </p:cNvPr>
          <p:cNvSpPr txBox="1"/>
          <p:nvPr/>
        </p:nvSpPr>
        <p:spPr>
          <a:xfrm>
            <a:off x="7710311" y="3804356"/>
            <a:ext cx="2412071" cy="646331"/>
          </a:xfrm>
          <a:prstGeom prst="rect">
            <a:avLst/>
          </a:prstGeom>
          <a:noFill/>
        </p:spPr>
        <p:txBody>
          <a:bodyPr wrap="none" rtlCol="0">
            <a:spAutoFit/>
          </a:bodyPr>
          <a:lstStyle/>
          <a:p>
            <a:r>
              <a:rPr lang="en-US" dirty="0">
                <a:solidFill>
                  <a:schemeClr val="bg1"/>
                </a:solidFill>
              </a:rPr>
              <a:t>Arrows on coronal MRI </a:t>
            </a:r>
          </a:p>
          <a:p>
            <a:r>
              <a:rPr lang="en-US" dirty="0">
                <a:solidFill>
                  <a:schemeClr val="bg1"/>
                </a:solidFill>
              </a:rPr>
              <a:t>show coalescent nodes</a:t>
            </a:r>
          </a:p>
        </p:txBody>
      </p:sp>
      <p:sp>
        <p:nvSpPr>
          <p:cNvPr id="5" name="Title 1">
            <a:extLst>
              <a:ext uri="{FF2B5EF4-FFF2-40B4-BE49-F238E27FC236}">
                <a16:creationId xmlns:a16="http://schemas.microsoft.com/office/drawing/2014/main" id="{A1AD829B-7FB4-88CC-B38B-2ADD39AC6F1D}"/>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2895376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9369A-1926-47F9-AE0B-0D631A4DD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cxnSp>
        <p:nvCxnSpPr>
          <p:cNvPr id="4" name="Straight Arrow Connector 3">
            <a:extLst>
              <a:ext uri="{FF2B5EF4-FFF2-40B4-BE49-F238E27FC236}">
                <a16:creationId xmlns:a16="http://schemas.microsoft.com/office/drawing/2014/main" id="{983BBCE6-0C72-46D1-BAE9-12C1D9360A25}"/>
              </a:ext>
            </a:extLst>
          </p:cNvPr>
          <p:cNvCxnSpPr>
            <a:cxnSpLocks/>
          </p:cNvCxnSpPr>
          <p:nvPr/>
        </p:nvCxnSpPr>
        <p:spPr>
          <a:xfrm flipH="1" flipV="1">
            <a:off x="6867728" y="4247745"/>
            <a:ext cx="616085" cy="12970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FE40D2-58BD-B26E-E70F-A1EF649D55E8}"/>
              </a:ext>
            </a:extLst>
          </p:cNvPr>
          <p:cNvSpPr txBox="1"/>
          <p:nvPr/>
        </p:nvSpPr>
        <p:spPr>
          <a:xfrm>
            <a:off x="7710311" y="3924579"/>
            <a:ext cx="2412071" cy="646331"/>
          </a:xfrm>
          <a:prstGeom prst="rect">
            <a:avLst/>
          </a:prstGeom>
          <a:noFill/>
        </p:spPr>
        <p:txBody>
          <a:bodyPr wrap="none" rtlCol="0">
            <a:spAutoFit/>
          </a:bodyPr>
          <a:lstStyle/>
          <a:p>
            <a:r>
              <a:rPr lang="en-US" dirty="0">
                <a:solidFill>
                  <a:schemeClr val="bg1"/>
                </a:solidFill>
              </a:rPr>
              <a:t>Arrows on coronal MRI </a:t>
            </a:r>
          </a:p>
          <a:p>
            <a:r>
              <a:rPr lang="en-US" dirty="0">
                <a:solidFill>
                  <a:schemeClr val="bg1"/>
                </a:solidFill>
              </a:rPr>
              <a:t>show coalescent nodes</a:t>
            </a:r>
          </a:p>
        </p:txBody>
      </p:sp>
      <p:sp>
        <p:nvSpPr>
          <p:cNvPr id="5" name="Title 1">
            <a:extLst>
              <a:ext uri="{FF2B5EF4-FFF2-40B4-BE49-F238E27FC236}">
                <a16:creationId xmlns:a16="http://schemas.microsoft.com/office/drawing/2014/main" id="{1CAEF53C-1DBC-7047-AD48-BFAD52C0C711}"/>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Tree>
    <p:extLst>
      <p:ext uri="{BB962C8B-B14F-4D97-AF65-F5344CB8AC3E}">
        <p14:creationId xmlns:p14="http://schemas.microsoft.com/office/powerpoint/2010/main" val="2999398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7AC78-C785-4330-B1D6-2E6755346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cxnSp>
        <p:nvCxnSpPr>
          <p:cNvPr id="4" name="Straight Arrow Connector 3">
            <a:extLst>
              <a:ext uri="{FF2B5EF4-FFF2-40B4-BE49-F238E27FC236}">
                <a16:creationId xmlns:a16="http://schemas.microsoft.com/office/drawing/2014/main" id="{735109E4-DBB6-446E-98FB-63E6D9576F89}"/>
              </a:ext>
            </a:extLst>
          </p:cNvPr>
          <p:cNvCxnSpPr>
            <a:cxnSpLocks/>
            <a:stCxn id="3" idx="2"/>
          </p:cNvCxnSpPr>
          <p:nvPr/>
        </p:nvCxnSpPr>
        <p:spPr>
          <a:xfrm flipV="1">
            <a:off x="6096000" y="4604426"/>
            <a:ext cx="188069" cy="34857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A0B3D72-6BD1-4789-B583-4D5D525C4A34}"/>
              </a:ext>
            </a:extLst>
          </p:cNvPr>
          <p:cNvCxnSpPr>
            <a:cxnSpLocks/>
          </p:cNvCxnSpPr>
          <p:nvPr/>
        </p:nvCxnSpPr>
        <p:spPr>
          <a:xfrm>
            <a:off x="6096000" y="3553838"/>
            <a:ext cx="278861" cy="44098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7D21AA1-708F-5B1F-65BB-143BDCC6FB6C}"/>
              </a:ext>
            </a:extLst>
          </p:cNvPr>
          <p:cNvSpPr txBox="1"/>
          <p:nvPr/>
        </p:nvSpPr>
        <p:spPr>
          <a:xfrm>
            <a:off x="7710311" y="3804356"/>
            <a:ext cx="2412071" cy="646331"/>
          </a:xfrm>
          <a:prstGeom prst="rect">
            <a:avLst/>
          </a:prstGeom>
          <a:noFill/>
        </p:spPr>
        <p:txBody>
          <a:bodyPr wrap="none" rtlCol="0">
            <a:spAutoFit/>
          </a:bodyPr>
          <a:lstStyle/>
          <a:p>
            <a:r>
              <a:rPr lang="en-US" dirty="0">
                <a:solidFill>
                  <a:schemeClr val="bg1"/>
                </a:solidFill>
              </a:rPr>
              <a:t>Arrows on coronal MRI </a:t>
            </a:r>
          </a:p>
          <a:p>
            <a:r>
              <a:rPr lang="en-US" dirty="0">
                <a:solidFill>
                  <a:schemeClr val="bg1"/>
                </a:solidFill>
              </a:rPr>
              <a:t>show coalescent nodes</a:t>
            </a:r>
          </a:p>
        </p:txBody>
      </p:sp>
      <p:sp>
        <p:nvSpPr>
          <p:cNvPr id="5" name="Title 1">
            <a:extLst>
              <a:ext uri="{FF2B5EF4-FFF2-40B4-BE49-F238E27FC236}">
                <a16:creationId xmlns:a16="http://schemas.microsoft.com/office/drawing/2014/main" id="{1E63F922-8EEB-336A-4820-807CE44BE17F}"/>
              </a:ext>
            </a:extLst>
          </p:cNvPr>
          <p:cNvSpPr txBox="1">
            <a:spLocks/>
          </p:cNvSpPr>
          <p:nvPr/>
        </p:nvSpPr>
        <p:spPr>
          <a:xfrm>
            <a:off x="520430" y="1355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3 (with features of Grade 2) on MRI</a:t>
            </a:r>
          </a:p>
        </p:txBody>
      </p:sp>
      <p:sp>
        <p:nvSpPr>
          <p:cNvPr id="7" name="TextBox 6">
            <a:extLst>
              <a:ext uri="{FF2B5EF4-FFF2-40B4-BE49-F238E27FC236}">
                <a16:creationId xmlns:a16="http://schemas.microsoft.com/office/drawing/2014/main" id="{EA3AA250-9766-3F21-6818-8BDD28069F01}"/>
              </a:ext>
            </a:extLst>
          </p:cNvPr>
          <p:cNvSpPr txBox="1"/>
          <p:nvPr/>
        </p:nvSpPr>
        <p:spPr>
          <a:xfrm>
            <a:off x="5778230" y="4863004"/>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39C66912-F062-6A8B-30F4-1C98B57BBFD7}"/>
              </a:ext>
            </a:extLst>
          </p:cNvPr>
          <p:cNvSpPr txBox="1"/>
          <p:nvPr/>
        </p:nvSpPr>
        <p:spPr>
          <a:xfrm>
            <a:off x="5544256" y="3384002"/>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3497573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DBBB7-35B9-4C17-AAE4-A3E50E0EF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AB6A796E-96B0-47EC-BA9A-D717CF4AD917}"/>
              </a:ext>
            </a:extLst>
          </p:cNvPr>
          <p:cNvCxnSpPr>
            <a:cxnSpLocks/>
          </p:cNvCxnSpPr>
          <p:nvPr/>
        </p:nvCxnSpPr>
        <p:spPr>
          <a:xfrm flipH="1">
            <a:off x="7088221" y="267834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B0D25B7-3F1B-4335-BB1B-2FD6A1C9F95E}"/>
              </a:ext>
            </a:extLst>
          </p:cNvPr>
          <p:cNvCxnSpPr>
            <a:cxnSpLocks/>
          </p:cNvCxnSpPr>
          <p:nvPr/>
        </p:nvCxnSpPr>
        <p:spPr>
          <a:xfrm flipH="1">
            <a:off x="7237379" y="303502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A89ECA2-914C-4B36-A5F8-A5CE376479B8}"/>
              </a:ext>
            </a:extLst>
          </p:cNvPr>
          <p:cNvCxnSpPr>
            <a:cxnSpLocks/>
          </p:cNvCxnSpPr>
          <p:nvPr/>
        </p:nvCxnSpPr>
        <p:spPr>
          <a:xfrm flipV="1">
            <a:off x="6793149" y="3680298"/>
            <a:ext cx="74579" cy="50259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DD0F78-D1EE-F527-76CC-364B85E935D0}"/>
              </a:ext>
            </a:extLst>
          </p:cNvPr>
          <p:cNvSpPr txBox="1"/>
          <p:nvPr/>
        </p:nvSpPr>
        <p:spPr>
          <a:xfrm>
            <a:off x="2634152" y="720684"/>
            <a:ext cx="7477329" cy="923330"/>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a:t>
            </a:r>
            <a:r>
              <a:rPr lang="en-US" dirty="0" err="1">
                <a:solidFill>
                  <a:schemeClr val="bg1"/>
                </a:solidFill>
              </a:rPr>
              <a:t>ie</a:t>
            </a:r>
            <a:r>
              <a:rPr lang="en-US" dirty="0">
                <a:solidFill>
                  <a:schemeClr val="bg1"/>
                </a:solidFill>
              </a:rPr>
              <a:t> - coalescent , but then they encase the carotid at last slide, making the case a Grade 3. </a:t>
            </a:r>
            <a:endParaRPr lang="en-CA" dirty="0">
              <a:solidFill>
                <a:schemeClr val="bg1"/>
              </a:solidFill>
            </a:endParaRPr>
          </a:p>
        </p:txBody>
      </p:sp>
      <p:sp>
        <p:nvSpPr>
          <p:cNvPr id="2" name="Title 1">
            <a:extLst>
              <a:ext uri="{FF2B5EF4-FFF2-40B4-BE49-F238E27FC236}">
                <a16:creationId xmlns:a16="http://schemas.microsoft.com/office/drawing/2014/main" id="{D393F349-6B2B-24C9-BCE9-9A54A7E3A806}"/>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
        <p:nvSpPr>
          <p:cNvPr id="8" name="TextBox 7">
            <a:extLst>
              <a:ext uri="{FF2B5EF4-FFF2-40B4-BE49-F238E27FC236}">
                <a16:creationId xmlns:a16="http://schemas.microsoft.com/office/drawing/2014/main" id="{D5EC6FA3-8A8A-A777-3ADE-D0F4A979C225}"/>
              </a:ext>
            </a:extLst>
          </p:cNvPr>
          <p:cNvSpPr txBox="1"/>
          <p:nvPr/>
        </p:nvSpPr>
        <p:spPr>
          <a:xfrm>
            <a:off x="7762312" y="2881140"/>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34B47A9B-9051-D2C2-7AA8-96E0CAC28CB7}"/>
              </a:ext>
            </a:extLst>
          </p:cNvPr>
          <p:cNvSpPr txBox="1"/>
          <p:nvPr/>
        </p:nvSpPr>
        <p:spPr>
          <a:xfrm>
            <a:off x="6529421" y="4145033"/>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46B57581-A9FA-F1BD-FCFB-DB1A2DBBD0BA}"/>
              </a:ext>
            </a:extLst>
          </p:cNvPr>
          <p:cNvSpPr txBox="1"/>
          <p:nvPr/>
        </p:nvSpPr>
        <p:spPr>
          <a:xfrm>
            <a:off x="7479548" y="2424762"/>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263946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95A29-3997-401F-ABE8-DFA58443C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883AA075-D01D-4067-8EB7-84AE30AB3256}"/>
              </a:ext>
            </a:extLst>
          </p:cNvPr>
          <p:cNvCxnSpPr>
            <a:cxnSpLocks/>
          </p:cNvCxnSpPr>
          <p:nvPr/>
        </p:nvCxnSpPr>
        <p:spPr>
          <a:xfrm flipH="1">
            <a:off x="7081736" y="2645923"/>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E66DF57-1E5A-483A-BFBE-F966A62534AA}"/>
              </a:ext>
            </a:extLst>
          </p:cNvPr>
          <p:cNvCxnSpPr>
            <a:cxnSpLocks/>
          </p:cNvCxnSpPr>
          <p:nvPr/>
        </p:nvCxnSpPr>
        <p:spPr>
          <a:xfrm flipH="1" flipV="1">
            <a:off x="7302230" y="3560324"/>
            <a:ext cx="946825" cy="8430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02295C-0957-40EB-80D9-52B4EA7F7E12}"/>
              </a:ext>
            </a:extLst>
          </p:cNvPr>
          <p:cNvCxnSpPr>
            <a:cxnSpLocks/>
          </p:cNvCxnSpPr>
          <p:nvPr/>
        </p:nvCxnSpPr>
        <p:spPr>
          <a:xfrm flipH="1" flipV="1">
            <a:off x="6906639" y="3679487"/>
            <a:ext cx="175097" cy="55123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F2FD00-3576-0C3F-D036-4DCAEDE42DCD}"/>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
        <p:nvSpPr>
          <p:cNvPr id="6" name="TextBox 5">
            <a:extLst>
              <a:ext uri="{FF2B5EF4-FFF2-40B4-BE49-F238E27FC236}">
                <a16:creationId xmlns:a16="http://schemas.microsoft.com/office/drawing/2014/main" id="{54261901-A6B3-2F88-3A51-0EFE704D0058}"/>
              </a:ext>
            </a:extLst>
          </p:cNvPr>
          <p:cNvSpPr txBox="1"/>
          <p:nvPr/>
        </p:nvSpPr>
        <p:spPr>
          <a:xfrm>
            <a:off x="2634152" y="720684"/>
            <a:ext cx="7477329" cy="923330"/>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a:t>
            </a:r>
            <a:r>
              <a:rPr lang="en-US" dirty="0" err="1">
                <a:solidFill>
                  <a:schemeClr val="bg1"/>
                </a:solidFill>
              </a:rPr>
              <a:t>ie</a:t>
            </a:r>
            <a:r>
              <a:rPr lang="en-US" dirty="0">
                <a:solidFill>
                  <a:schemeClr val="bg1"/>
                </a:solidFill>
              </a:rPr>
              <a:t> - coalescent , but then they encase the carotid at last slide, making the case a Grade 3. </a:t>
            </a:r>
            <a:endParaRPr lang="en-CA" dirty="0">
              <a:solidFill>
                <a:schemeClr val="bg1"/>
              </a:solidFill>
            </a:endParaRPr>
          </a:p>
        </p:txBody>
      </p:sp>
      <p:sp>
        <p:nvSpPr>
          <p:cNvPr id="8" name="TextBox 7">
            <a:extLst>
              <a:ext uri="{FF2B5EF4-FFF2-40B4-BE49-F238E27FC236}">
                <a16:creationId xmlns:a16="http://schemas.microsoft.com/office/drawing/2014/main" id="{A4FAE570-C815-C1D1-EB3E-3ED3E16D946B}"/>
              </a:ext>
            </a:extLst>
          </p:cNvPr>
          <p:cNvSpPr txBox="1"/>
          <p:nvPr/>
        </p:nvSpPr>
        <p:spPr>
          <a:xfrm>
            <a:off x="8233052" y="3531411"/>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A2F6DEB7-8FD1-CCCE-5F2B-861FEAE79CE2}"/>
              </a:ext>
            </a:extLst>
          </p:cNvPr>
          <p:cNvSpPr txBox="1"/>
          <p:nvPr/>
        </p:nvSpPr>
        <p:spPr>
          <a:xfrm>
            <a:off x="6914263" y="4198561"/>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29491250-CA71-E2E8-8E3A-C5583C089471}"/>
              </a:ext>
            </a:extLst>
          </p:cNvPr>
          <p:cNvSpPr txBox="1"/>
          <p:nvPr/>
        </p:nvSpPr>
        <p:spPr>
          <a:xfrm>
            <a:off x="7473063" y="2492034"/>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10705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206F-173B-727A-3550-980B76441DA0}"/>
              </a:ext>
            </a:extLst>
          </p:cNvPr>
          <p:cNvSpPr>
            <a:spLocks noGrp="1"/>
          </p:cNvSpPr>
          <p:nvPr>
            <p:ph type="title"/>
          </p:nvPr>
        </p:nvSpPr>
        <p:spPr>
          <a:xfrm>
            <a:off x="90311" y="1922992"/>
            <a:ext cx="11684000" cy="1325563"/>
          </a:xfrm>
        </p:spPr>
        <p:txBody>
          <a:bodyPr>
            <a:normAutofit fontScale="90000"/>
          </a:bodyPr>
          <a:lstStyle/>
          <a:p>
            <a:pPr algn="ctr"/>
            <a:r>
              <a:rPr lang="en-GB" sz="6000" b="1"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60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Grade 1</a:t>
            </a:r>
            <a:br>
              <a:rPr lang="en-GB" sz="44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br>
              <a:rPr lang="en-GB" sz="44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GB" sz="4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iENE</a:t>
            </a: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Grade 1 : Clearly irregular or ill-defined nodal margins </a:t>
            </a:r>
            <a:b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and/or </a:t>
            </a:r>
            <a:b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GB"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extension into and confined to perinodal fat</a:t>
            </a:r>
            <a:br>
              <a:rPr lang="en-GB" sz="4000" dirty="0">
                <a:solidFill>
                  <a:schemeClr val="bg1"/>
                </a:solidFill>
                <a:effectLst/>
                <a:latin typeface="Calibri" panose="020F0502020204030204" pitchFamily="34" charset="0"/>
                <a:ea typeface="Calibri" panose="020F0502020204030204" pitchFamily="34" charset="0"/>
              </a:rPr>
            </a:br>
            <a:endParaRPr lang="en-US" sz="4000" dirty="0">
              <a:solidFill>
                <a:schemeClr val="bg1"/>
              </a:solidFill>
            </a:endParaRPr>
          </a:p>
        </p:txBody>
      </p:sp>
    </p:spTree>
    <p:extLst>
      <p:ext uri="{BB962C8B-B14F-4D97-AF65-F5344CB8AC3E}">
        <p14:creationId xmlns:p14="http://schemas.microsoft.com/office/powerpoint/2010/main" val="3552922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DC2EB-6219-4656-A6E5-9BA5B1FCD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73BE8005-336D-4F99-A44E-55534D91F975}"/>
              </a:ext>
            </a:extLst>
          </p:cNvPr>
          <p:cNvCxnSpPr>
            <a:cxnSpLocks/>
          </p:cNvCxnSpPr>
          <p:nvPr/>
        </p:nvCxnSpPr>
        <p:spPr>
          <a:xfrm flipH="1" flipV="1">
            <a:off x="7315201" y="3928354"/>
            <a:ext cx="207522" cy="61122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B1F801-E8BF-47C1-BC8B-3B1BDB618B7A}"/>
              </a:ext>
            </a:extLst>
          </p:cNvPr>
          <p:cNvCxnSpPr>
            <a:cxnSpLocks/>
          </p:cNvCxnSpPr>
          <p:nvPr/>
        </p:nvCxnSpPr>
        <p:spPr>
          <a:xfrm flipH="1">
            <a:off x="6997431" y="2600528"/>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9C75B3-AC81-664F-58F5-0E3685C3DE9E}"/>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
        <p:nvSpPr>
          <p:cNvPr id="5" name="TextBox 4">
            <a:extLst>
              <a:ext uri="{FF2B5EF4-FFF2-40B4-BE49-F238E27FC236}">
                <a16:creationId xmlns:a16="http://schemas.microsoft.com/office/drawing/2014/main" id="{57A76B88-E021-A291-136E-3548F9B819A7}"/>
              </a:ext>
            </a:extLst>
          </p:cNvPr>
          <p:cNvSpPr txBox="1"/>
          <p:nvPr/>
        </p:nvSpPr>
        <p:spPr>
          <a:xfrm>
            <a:off x="2634152" y="720684"/>
            <a:ext cx="7477329" cy="923330"/>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a:t>
            </a:r>
            <a:r>
              <a:rPr lang="en-US" dirty="0" err="1">
                <a:solidFill>
                  <a:schemeClr val="bg1"/>
                </a:solidFill>
              </a:rPr>
              <a:t>ie</a:t>
            </a:r>
            <a:r>
              <a:rPr lang="en-US" dirty="0">
                <a:solidFill>
                  <a:schemeClr val="bg1"/>
                </a:solidFill>
              </a:rPr>
              <a:t> - coalescent , but then they encase the carotid at last slide, making the case a Grade 3. </a:t>
            </a:r>
            <a:endParaRPr lang="en-CA" dirty="0">
              <a:solidFill>
                <a:schemeClr val="bg1"/>
              </a:solidFill>
            </a:endParaRPr>
          </a:p>
        </p:txBody>
      </p:sp>
      <p:sp>
        <p:nvSpPr>
          <p:cNvPr id="7" name="TextBox 6">
            <a:extLst>
              <a:ext uri="{FF2B5EF4-FFF2-40B4-BE49-F238E27FC236}">
                <a16:creationId xmlns:a16="http://schemas.microsoft.com/office/drawing/2014/main" id="{907DE43F-9BD7-0566-3782-4A24414A5147}"/>
              </a:ext>
            </a:extLst>
          </p:cNvPr>
          <p:cNvSpPr txBox="1"/>
          <p:nvPr/>
        </p:nvSpPr>
        <p:spPr>
          <a:xfrm>
            <a:off x="7315201" y="4501713"/>
            <a:ext cx="558800" cy="307777"/>
          </a:xfrm>
          <a:prstGeom prst="rect">
            <a:avLst/>
          </a:prstGeom>
          <a:noFill/>
        </p:spPr>
        <p:txBody>
          <a:bodyPr wrap="square" rtlCol="0">
            <a:spAutoFit/>
          </a:bodyPr>
          <a:lstStyle/>
          <a:p>
            <a:r>
              <a:rPr lang="en-US" sz="1400" dirty="0">
                <a:solidFill>
                  <a:schemeClr val="bg1"/>
                </a:solidFill>
              </a:rPr>
              <a:t>node</a:t>
            </a:r>
          </a:p>
        </p:txBody>
      </p:sp>
      <p:sp>
        <p:nvSpPr>
          <p:cNvPr id="8" name="TextBox 7">
            <a:extLst>
              <a:ext uri="{FF2B5EF4-FFF2-40B4-BE49-F238E27FC236}">
                <a16:creationId xmlns:a16="http://schemas.microsoft.com/office/drawing/2014/main" id="{9D9A99B0-0779-92E3-0F3C-8CD575DC4FA9}"/>
              </a:ext>
            </a:extLst>
          </p:cNvPr>
          <p:cNvSpPr txBox="1"/>
          <p:nvPr/>
        </p:nvSpPr>
        <p:spPr>
          <a:xfrm>
            <a:off x="7438418" y="2368394"/>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4255361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DD573-D6A7-44C9-B20F-0144EC070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85AE1CCE-D7C4-4230-A7E8-06D4F09BBD73}"/>
              </a:ext>
            </a:extLst>
          </p:cNvPr>
          <p:cNvCxnSpPr>
            <a:cxnSpLocks/>
          </p:cNvCxnSpPr>
          <p:nvPr/>
        </p:nvCxnSpPr>
        <p:spPr>
          <a:xfrm>
            <a:off x="6478621" y="2568102"/>
            <a:ext cx="239950" cy="51232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71DB8E2-D1BB-43BA-9427-F5A4BCD0E1E3}"/>
              </a:ext>
            </a:extLst>
          </p:cNvPr>
          <p:cNvCxnSpPr>
            <a:cxnSpLocks/>
          </p:cNvCxnSpPr>
          <p:nvPr/>
        </p:nvCxnSpPr>
        <p:spPr>
          <a:xfrm flipH="1">
            <a:off x="7341140" y="2730230"/>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2AB4CD7-919E-49FA-AC7E-AF280BB8FB93}"/>
              </a:ext>
            </a:extLst>
          </p:cNvPr>
          <p:cNvCxnSpPr>
            <a:cxnSpLocks/>
          </p:cNvCxnSpPr>
          <p:nvPr/>
        </p:nvCxnSpPr>
        <p:spPr>
          <a:xfrm flipH="1" flipV="1">
            <a:off x="7341140" y="3878094"/>
            <a:ext cx="440987" cy="42072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58E40D-6EE2-8FA4-CC20-56E6D183D807}"/>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
        <p:nvSpPr>
          <p:cNvPr id="5" name="TextBox 4">
            <a:extLst>
              <a:ext uri="{FF2B5EF4-FFF2-40B4-BE49-F238E27FC236}">
                <a16:creationId xmlns:a16="http://schemas.microsoft.com/office/drawing/2014/main" id="{9515B7C0-F64F-0F40-F720-9AEC183CE7A0}"/>
              </a:ext>
            </a:extLst>
          </p:cNvPr>
          <p:cNvSpPr txBox="1"/>
          <p:nvPr/>
        </p:nvSpPr>
        <p:spPr>
          <a:xfrm>
            <a:off x="2634152" y="720684"/>
            <a:ext cx="7477329" cy="923330"/>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a:t>
            </a:r>
            <a:r>
              <a:rPr lang="en-US" dirty="0" err="1">
                <a:solidFill>
                  <a:schemeClr val="bg1"/>
                </a:solidFill>
              </a:rPr>
              <a:t>ie</a:t>
            </a:r>
            <a:r>
              <a:rPr lang="en-US" dirty="0">
                <a:solidFill>
                  <a:schemeClr val="bg1"/>
                </a:solidFill>
              </a:rPr>
              <a:t> - coalescent , but then they encase the carotid at last slide, making the case a Grade 3. </a:t>
            </a:r>
            <a:endParaRPr lang="en-CA" dirty="0">
              <a:solidFill>
                <a:schemeClr val="bg1"/>
              </a:solidFill>
            </a:endParaRPr>
          </a:p>
        </p:txBody>
      </p:sp>
      <p:sp>
        <p:nvSpPr>
          <p:cNvPr id="8" name="TextBox 7">
            <a:extLst>
              <a:ext uri="{FF2B5EF4-FFF2-40B4-BE49-F238E27FC236}">
                <a16:creationId xmlns:a16="http://schemas.microsoft.com/office/drawing/2014/main" id="{EADCD5C8-DADA-1D3C-994B-3384BE7E8D76}"/>
              </a:ext>
            </a:extLst>
          </p:cNvPr>
          <p:cNvSpPr txBox="1"/>
          <p:nvPr/>
        </p:nvSpPr>
        <p:spPr>
          <a:xfrm>
            <a:off x="7740934" y="2549799"/>
            <a:ext cx="558800" cy="307777"/>
          </a:xfrm>
          <a:prstGeom prst="rect">
            <a:avLst/>
          </a:prstGeom>
          <a:noFill/>
        </p:spPr>
        <p:txBody>
          <a:bodyPr wrap="square" rtlCol="0">
            <a:spAutoFit/>
          </a:bodyPr>
          <a:lstStyle/>
          <a:p>
            <a:r>
              <a:rPr lang="en-US" sz="1400" dirty="0">
                <a:solidFill>
                  <a:schemeClr val="bg1"/>
                </a:solidFill>
              </a:rPr>
              <a:t>node</a:t>
            </a:r>
          </a:p>
        </p:txBody>
      </p:sp>
      <p:sp>
        <p:nvSpPr>
          <p:cNvPr id="9" name="TextBox 8">
            <a:extLst>
              <a:ext uri="{FF2B5EF4-FFF2-40B4-BE49-F238E27FC236}">
                <a16:creationId xmlns:a16="http://schemas.microsoft.com/office/drawing/2014/main" id="{0180A62B-80B7-06DF-EB3A-76C735E45AD8}"/>
              </a:ext>
            </a:extLst>
          </p:cNvPr>
          <p:cNvSpPr txBox="1"/>
          <p:nvPr/>
        </p:nvSpPr>
        <p:spPr>
          <a:xfrm>
            <a:off x="7732467" y="4208599"/>
            <a:ext cx="558800" cy="307777"/>
          </a:xfrm>
          <a:prstGeom prst="rect">
            <a:avLst/>
          </a:prstGeom>
          <a:noFill/>
        </p:spPr>
        <p:txBody>
          <a:bodyPr wrap="square" rtlCol="0">
            <a:spAutoFit/>
          </a:bodyPr>
          <a:lstStyle/>
          <a:p>
            <a:r>
              <a:rPr lang="en-US" sz="1400" dirty="0">
                <a:solidFill>
                  <a:schemeClr val="bg1"/>
                </a:solidFill>
              </a:rPr>
              <a:t>node</a:t>
            </a:r>
          </a:p>
        </p:txBody>
      </p:sp>
      <p:sp>
        <p:nvSpPr>
          <p:cNvPr id="10" name="TextBox 9">
            <a:extLst>
              <a:ext uri="{FF2B5EF4-FFF2-40B4-BE49-F238E27FC236}">
                <a16:creationId xmlns:a16="http://schemas.microsoft.com/office/drawing/2014/main" id="{AEFB1510-6A24-B081-2C4D-8A523E921E7F}"/>
              </a:ext>
            </a:extLst>
          </p:cNvPr>
          <p:cNvSpPr txBox="1"/>
          <p:nvPr/>
        </p:nvSpPr>
        <p:spPr>
          <a:xfrm>
            <a:off x="6005929" y="2414213"/>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2882945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3CDF2-7E53-485C-99E8-299EBD7E8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4" name="Straight Arrow Connector 3">
            <a:extLst>
              <a:ext uri="{FF2B5EF4-FFF2-40B4-BE49-F238E27FC236}">
                <a16:creationId xmlns:a16="http://schemas.microsoft.com/office/drawing/2014/main" id="{C34B2FCC-F262-491C-9985-EAE00DA2458C}"/>
              </a:ext>
            </a:extLst>
          </p:cNvPr>
          <p:cNvCxnSpPr>
            <a:cxnSpLocks/>
          </p:cNvCxnSpPr>
          <p:nvPr/>
        </p:nvCxnSpPr>
        <p:spPr>
          <a:xfrm flipH="1">
            <a:off x="6977974" y="2561617"/>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0317624-5E70-4D75-9415-FE52B27D86AB}"/>
              </a:ext>
            </a:extLst>
          </p:cNvPr>
          <p:cNvCxnSpPr>
            <a:cxnSpLocks/>
          </p:cNvCxnSpPr>
          <p:nvPr/>
        </p:nvCxnSpPr>
        <p:spPr>
          <a:xfrm flipH="1" flipV="1">
            <a:off x="7143344" y="3996447"/>
            <a:ext cx="551234" cy="56582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E057EF-2E77-4433-B7C2-6E591333A691}"/>
              </a:ext>
            </a:extLst>
          </p:cNvPr>
          <p:cNvCxnSpPr>
            <a:cxnSpLocks/>
          </p:cNvCxnSpPr>
          <p:nvPr/>
        </p:nvCxnSpPr>
        <p:spPr>
          <a:xfrm flipH="1">
            <a:off x="7016885" y="3009089"/>
            <a:ext cx="440987" cy="49935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C9A4AB-E32C-42C1-82B9-E1EC50B9F6B5}"/>
              </a:ext>
            </a:extLst>
          </p:cNvPr>
          <p:cNvCxnSpPr>
            <a:cxnSpLocks/>
          </p:cNvCxnSpPr>
          <p:nvPr/>
        </p:nvCxnSpPr>
        <p:spPr>
          <a:xfrm flipH="1">
            <a:off x="7334656" y="3797030"/>
            <a:ext cx="797667" cy="162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08E889-1873-4BCB-8056-8DBEE69892AB}"/>
              </a:ext>
            </a:extLst>
          </p:cNvPr>
          <p:cNvCxnSpPr>
            <a:cxnSpLocks/>
          </p:cNvCxnSpPr>
          <p:nvPr/>
        </p:nvCxnSpPr>
        <p:spPr>
          <a:xfrm flipV="1">
            <a:off x="6699115" y="3806758"/>
            <a:ext cx="94036" cy="62905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962C04-56C0-4FA1-BD0E-A16CD8FA2E54}"/>
              </a:ext>
            </a:extLst>
          </p:cNvPr>
          <p:cNvCxnSpPr>
            <a:cxnSpLocks/>
          </p:cNvCxnSpPr>
          <p:nvPr/>
        </p:nvCxnSpPr>
        <p:spPr>
          <a:xfrm>
            <a:off x="6050604" y="3051242"/>
            <a:ext cx="642026" cy="4037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87FB79-2356-0FB2-6A7F-5D0925DBD69E}"/>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
        <p:nvSpPr>
          <p:cNvPr id="7" name="TextBox 6">
            <a:extLst>
              <a:ext uri="{FF2B5EF4-FFF2-40B4-BE49-F238E27FC236}">
                <a16:creationId xmlns:a16="http://schemas.microsoft.com/office/drawing/2014/main" id="{A9BF5721-8C4A-AE0A-A158-4AB3BAA6F56D}"/>
              </a:ext>
            </a:extLst>
          </p:cNvPr>
          <p:cNvSpPr txBox="1"/>
          <p:nvPr/>
        </p:nvSpPr>
        <p:spPr>
          <a:xfrm>
            <a:off x="2634152" y="720684"/>
            <a:ext cx="7477329" cy="923330"/>
          </a:xfrm>
          <a:prstGeom prst="rect">
            <a:avLst/>
          </a:prstGeom>
          <a:noFill/>
        </p:spPr>
        <p:txBody>
          <a:bodyPr wrap="square" rtlCol="0">
            <a:spAutoFit/>
          </a:bodyPr>
          <a:lstStyle/>
          <a:p>
            <a:r>
              <a:rPr lang="en-US" dirty="0">
                <a:solidFill>
                  <a:schemeClr val="bg1"/>
                </a:solidFill>
              </a:rPr>
              <a:t>Axial and coronal CT series – arrows show numerous nodes that as you scroll through become inseparable </a:t>
            </a:r>
            <a:r>
              <a:rPr lang="en-US" dirty="0" err="1">
                <a:solidFill>
                  <a:schemeClr val="bg1"/>
                </a:solidFill>
              </a:rPr>
              <a:t>ie</a:t>
            </a:r>
            <a:r>
              <a:rPr lang="en-US" dirty="0">
                <a:solidFill>
                  <a:schemeClr val="bg1"/>
                </a:solidFill>
              </a:rPr>
              <a:t> - coalescent , but then they encase the carotid at last slide, making the case a Grade 3. </a:t>
            </a:r>
            <a:endParaRPr lang="en-CA" dirty="0">
              <a:solidFill>
                <a:schemeClr val="bg1"/>
              </a:solidFill>
            </a:endParaRPr>
          </a:p>
        </p:txBody>
      </p:sp>
      <p:sp>
        <p:nvSpPr>
          <p:cNvPr id="9" name="TextBox 8">
            <a:extLst>
              <a:ext uri="{FF2B5EF4-FFF2-40B4-BE49-F238E27FC236}">
                <a16:creationId xmlns:a16="http://schemas.microsoft.com/office/drawing/2014/main" id="{A410DCE7-3D61-D4BA-F401-7B02B551AA85}"/>
              </a:ext>
            </a:extLst>
          </p:cNvPr>
          <p:cNvSpPr txBox="1"/>
          <p:nvPr/>
        </p:nvSpPr>
        <p:spPr>
          <a:xfrm>
            <a:off x="8160964" y="3652869"/>
            <a:ext cx="558800" cy="307777"/>
          </a:xfrm>
          <a:prstGeom prst="rect">
            <a:avLst/>
          </a:prstGeom>
          <a:noFill/>
        </p:spPr>
        <p:txBody>
          <a:bodyPr wrap="square" rtlCol="0">
            <a:spAutoFit/>
          </a:bodyPr>
          <a:lstStyle/>
          <a:p>
            <a:r>
              <a:rPr lang="en-US" sz="1400" dirty="0">
                <a:solidFill>
                  <a:schemeClr val="bg1"/>
                </a:solidFill>
              </a:rPr>
              <a:t>node</a:t>
            </a:r>
          </a:p>
        </p:txBody>
      </p:sp>
      <p:sp>
        <p:nvSpPr>
          <p:cNvPr id="11" name="TextBox 10">
            <a:extLst>
              <a:ext uri="{FF2B5EF4-FFF2-40B4-BE49-F238E27FC236}">
                <a16:creationId xmlns:a16="http://schemas.microsoft.com/office/drawing/2014/main" id="{4961B0BC-6FE7-57E8-3174-6129F8031070}"/>
              </a:ext>
            </a:extLst>
          </p:cNvPr>
          <p:cNvSpPr txBox="1"/>
          <p:nvPr/>
        </p:nvSpPr>
        <p:spPr>
          <a:xfrm>
            <a:off x="7445082" y="2821370"/>
            <a:ext cx="558800" cy="307777"/>
          </a:xfrm>
          <a:prstGeom prst="rect">
            <a:avLst/>
          </a:prstGeom>
          <a:noFill/>
        </p:spPr>
        <p:txBody>
          <a:bodyPr wrap="square" rtlCol="0">
            <a:spAutoFit/>
          </a:bodyPr>
          <a:lstStyle/>
          <a:p>
            <a:r>
              <a:rPr lang="en-US" sz="1400" dirty="0">
                <a:solidFill>
                  <a:schemeClr val="bg1"/>
                </a:solidFill>
              </a:rPr>
              <a:t>node</a:t>
            </a:r>
          </a:p>
        </p:txBody>
      </p:sp>
      <p:sp>
        <p:nvSpPr>
          <p:cNvPr id="12" name="TextBox 11">
            <a:extLst>
              <a:ext uri="{FF2B5EF4-FFF2-40B4-BE49-F238E27FC236}">
                <a16:creationId xmlns:a16="http://schemas.microsoft.com/office/drawing/2014/main" id="{EE934EC0-B7E1-B39D-1560-7F5843CB56DA}"/>
              </a:ext>
            </a:extLst>
          </p:cNvPr>
          <p:cNvSpPr txBox="1"/>
          <p:nvPr/>
        </p:nvSpPr>
        <p:spPr>
          <a:xfrm>
            <a:off x="5537200" y="2855200"/>
            <a:ext cx="558800" cy="307777"/>
          </a:xfrm>
          <a:prstGeom prst="rect">
            <a:avLst/>
          </a:prstGeom>
          <a:noFill/>
        </p:spPr>
        <p:txBody>
          <a:bodyPr wrap="square" rtlCol="0">
            <a:spAutoFit/>
          </a:bodyPr>
          <a:lstStyle/>
          <a:p>
            <a:r>
              <a:rPr lang="en-US" sz="1400" dirty="0">
                <a:solidFill>
                  <a:schemeClr val="bg1"/>
                </a:solidFill>
              </a:rPr>
              <a:t>node</a:t>
            </a:r>
          </a:p>
        </p:txBody>
      </p:sp>
      <p:sp>
        <p:nvSpPr>
          <p:cNvPr id="14" name="TextBox 13">
            <a:extLst>
              <a:ext uri="{FF2B5EF4-FFF2-40B4-BE49-F238E27FC236}">
                <a16:creationId xmlns:a16="http://schemas.microsoft.com/office/drawing/2014/main" id="{03CB0809-F0E5-B5FB-4600-F1BC19DCB3FE}"/>
              </a:ext>
            </a:extLst>
          </p:cNvPr>
          <p:cNvSpPr txBox="1"/>
          <p:nvPr/>
        </p:nvSpPr>
        <p:spPr>
          <a:xfrm>
            <a:off x="6513751" y="4406894"/>
            <a:ext cx="558800" cy="307777"/>
          </a:xfrm>
          <a:prstGeom prst="rect">
            <a:avLst/>
          </a:prstGeom>
          <a:noFill/>
        </p:spPr>
        <p:txBody>
          <a:bodyPr wrap="square" rtlCol="0">
            <a:spAutoFit/>
          </a:bodyPr>
          <a:lstStyle/>
          <a:p>
            <a:r>
              <a:rPr lang="en-US" sz="1400" dirty="0">
                <a:solidFill>
                  <a:schemeClr val="bg1"/>
                </a:solidFill>
              </a:rPr>
              <a:t>node</a:t>
            </a:r>
          </a:p>
        </p:txBody>
      </p:sp>
      <p:sp>
        <p:nvSpPr>
          <p:cNvPr id="15" name="TextBox 14">
            <a:extLst>
              <a:ext uri="{FF2B5EF4-FFF2-40B4-BE49-F238E27FC236}">
                <a16:creationId xmlns:a16="http://schemas.microsoft.com/office/drawing/2014/main" id="{18E5B5F4-0E89-96C6-9F88-28B0780E8762}"/>
              </a:ext>
            </a:extLst>
          </p:cNvPr>
          <p:cNvSpPr txBox="1"/>
          <p:nvPr/>
        </p:nvSpPr>
        <p:spPr>
          <a:xfrm>
            <a:off x="7334656" y="2297451"/>
            <a:ext cx="558800" cy="307777"/>
          </a:xfrm>
          <a:prstGeom prst="rect">
            <a:avLst/>
          </a:prstGeom>
          <a:noFill/>
        </p:spPr>
        <p:txBody>
          <a:bodyPr wrap="square" rtlCol="0">
            <a:spAutoFit/>
          </a:bodyPr>
          <a:lstStyle/>
          <a:p>
            <a:r>
              <a:rPr lang="en-US" sz="1400" dirty="0">
                <a:solidFill>
                  <a:schemeClr val="bg1"/>
                </a:solidFill>
              </a:rPr>
              <a:t>node</a:t>
            </a:r>
          </a:p>
        </p:txBody>
      </p:sp>
      <p:sp>
        <p:nvSpPr>
          <p:cNvPr id="16" name="TextBox 15">
            <a:extLst>
              <a:ext uri="{FF2B5EF4-FFF2-40B4-BE49-F238E27FC236}">
                <a16:creationId xmlns:a16="http://schemas.microsoft.com/office/drawing/2014/main" id="{582F5B39-24A5-0BF4-CF63-F19F5D0ABC27}"/>
              </a:ext>
            </a:extLst>
          </p:cNvPr>
          <p:cNvSpPr txBox="1"/>
          <p:nvPr/>
        </p:nvSpPr>
        <p:spPr>
          <a:xfrm>
            <a:off x="7644918" y="4511784"/>
            <a:ext cx="558800" cy="307777"/>
          </a:xfrm>
          <a:prstGeom prst="rect">
            <a:avLst/>
          </a:prstGeom>
          <a:noFill/>
        </p:spPr>
        <p:txBody>
          <a:bodyPr wrap="square" rtlCol="0">
            <a:spAutoFit/>
          </a:bodyPr>
          <a:lstStyle/>
          <a:p>
            <a:r>
              <a:rPr lang="en-US" sz="1400" dirty="0">
                <a:solidFill>
                  <a:schemeClr val="bg1"/>
                </a:solidFill>
              </a:rPr>
              <a:t>node</a:t>
            </a:r>
          </a:p>
        </p:txBody>
      </p:sp>
    </p:spTree>
    <p:extLst>
      <p:ext uri="{BB962C8B-B14F-4D97-AF65-F5344CB8AC3E}">
        <p14:creationId xmlns:p14="http://schemas.microsoft.com/office/powerpoint/2010/main" val="1182377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49F90-0A4C-42D6-A939-E4C9682C4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cxnSp>
        <p:nvCxnSpPr>
          <p:cNvPr id="5" name="Straight Arrow Connector 4">
            <a:extLst>
              <a:ext uri="{FF2B5EF4-FFF2-40B4-BE49-F238E27FC236}">
                <a16:creationId xmlns:a16="http://schemas.microsoft.com/office/drawing/2014/main" id="{57052618-A47D-4B35-A44E-B32B92542A82}"/>
              </a:ext>
            </a:extLst>
          </p:cNvPr>
          <p:cNvCxnSpPr/>
          <p:nvPr/>
        </p:nvCxnSpPr>
        <p:spPr>
          <a:xfrm flipH="1">
            <a:off x="6627779" y="1640732"/>
            <a:ext cx="758757" cy="171855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F6F0F0-3EC9-4627-A441-A3DDF431817B}"/>
              </a:ext>
            </a:extLst>
          </p:cNvPr>
          <p:cNvSpPr txBox="1"/>
          <p:nvPr/>
        </p:nvSpPr>
        <p:spPr>
          <a:xfrm>
            <a:off x="6627779" y="1129068"/>
            <a:ext cx="4620560" cy="369332"/>
          </a:xfrm>
          <a:prstGeom prst="rect">
            <a:avLst/>
          </a:prstGeom>
          <a:noFill/>
        </p:spPr>
        <p:txBody>
          <a:bodyPr wrap="none" rtlCol="0">
            <a:spAutoFit/>
          </a:bodyPr>
          <a:lstStyle/>
          <a:p>
            <a:r>
              <a:rPr lang="en-US" dirty="0">
                <a:solidFill>
                  <a:schemeClr val="bg1"/>
                </a:solidFill>
              </a:rPr>
              <a:t>Ultimately this is again G3 as the ICA is encased</a:t>
            </a:r>
            <a:endParaRPr lang="en-CA" dirty="0">
              <a:solidFill>
                <a:schemeClr val="bg1"/>
              </a:solidFill>
            </a:endParaRPr>
          </a:p>
        </p:txBody>
      </p:sp>
      <p:sp>
        <p:nvSpPr>
          <p:cNvPr id="4" name="Title 1">
            <a:extLst>
              <a:ext uri="{FF2B5EF4-FFF2-40B4-BE49-F238E27FC236}">
                <a16:creationId xmlns:a16="http://schemas.microsoft.com/office/drawing/2014/main" id="{D2EEFA2A-28D6-1DFA-BF5D-A7B97E58FB11}"/>
              </a:ext>
            </a:extLst>
          </p:cNvPr>
          <p:cNvSpPr txBox="1">
            <a:spLocks/>
          </p:cNvSpPr>
          <p:nvPr/>
        </p:nvSpPr>
        <p:spPr>
          <a:xfrm>
            <a:off x="479612" y="172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Grade 3 on MRI</a:t>
            </a:r>
          </a:p>
        </p:txBody>
      </p:sp>
    </p:spTree>
    <p:extLst>
      <p:ext uri="{BB962C8B-B14F-4D97-AF65-F5344CB8AC3E}">
        <p14:creationId xmlns:p14="http://schemas.microsoft.com/office/powerpoint/2010/main" val="1880560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7855-0D40-523D-26D1-4F6D3EEDCC22}"/>
              </a:ext>
            </a:extLst>
          </p:cNvPr>
          <p:cNvSpPr>
            <a:spLocks noGrp="1"/>
          </p:cNvSpPr>
          <p:nvPr>
            <p:ph type="title"/>
          </p:nvPr>
        </p:nvSpPr>
        <p:spPr/>
        <p:txBody>
          <a:bodyPr>
            <a:normAutofit/>
          </a:bodyPr>
          <a:lstStyle/>
          <a:p>
            <a:r>
              <a:rPr lang="en-US" sz="4000" dirty="0">
                <a:solidFill>
                  <a:schemeClr val="bg1"/>
                </a:solidFill>
              </a:rPr>
              <a:t>Other examples of Grade 3 on MRI and CT scan</a:t>
            </a:r>
          </a:p>
        </p:txBody>
      </p:sp>
    </p:spTree>
    <p:extLst>
      <p:ext uri="{BB962C8B-B14F-4D97-AF65-F5344CB8AC3E}">
        <p14:creationId xmlns:p14="http://schemas.microsoft.com/office/powerpoint/2010/main" val="1050091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sitting, looking, bird&#10;&#10;Description automatically generated">
            <a:extLst>
              <a:ext uri="{FF2B5EF4-FFF2-40B4-BE49-F238E27FC236}">
                <a16:creationId xmlns:a16="http://schemas.microsoft.com/office/drawing/2014/main" id="{B7496DC5-890E-40E5-ADFC-C591B55C279F}"/>
              </a:ext>
            </a:extLst>
          </p:cNvPr>
          <p:cNvPicPr>
            <a:picLocks noChangeAspect="1"/>
          </p:cNvPicPr>
          <p:nvPr/>
        </p:nvPicPr>
        <p:blipFill rotWithShape="1">
          <a:blip r:embed="rId2">
            <a:extLst>
              <a:ext uri="{28A0092B-C50C-407E-A947-70E740481C1C}">
                <a14:useLocalDpi xmlns:a14="http://schemas.microsoft.com/office/drawing/2010/main" val="0"/>
              </a:ext>
            </a:extLst>
          </a:blip>
          <a:srcRect l="13740" r="14518" b="5990"/>
          <a:stretch/>
        </p:blipFill>
        <p:spPr>
          <a:xfrm>
            <a:off x="58999" y="695397"/>
            <a:ext cx="3813393" cy="4997119"/>
          </a:xfrm>
          <a:prstGeom prst="rect">
            <a:avLst/>
          </a:prstGeom>
        </p:spPr>
      </p:pic>
      <p:pic>
        <p:nvPicPr>
          <p:cNvPr id="3" name="Picture 2" descr="A picture containing cake, sitting, table, chocolate&#10;&#10;Description automatically generated">
            <a:extLst>
              <a:ext uri="{FF2B5EF4-FFF2-40B4-BE49-F238E27FC236}">
                <a16:creationId xmlns:a16="http://schemas.microsoft.com/office/drawing/2014/main" id="{563C415D-563C-46F1-866D-66646C1EE7C6}"/>
              </a:ext>
            </a:extLst>
          </p:cNvPr>
          <p:cNvPicPr>
            <a:picLocks noChangeAspect="1"/>
          </p:cNvPicPr>
          <p:nvPr/>
        </p:nvPicPr>
        <p:blipFill rotWithShape="1">
          <a:blip r:embed="rId3">
            <a:extLst>
              <a:ext uri="{28A0092B-C50C-407E-A947-70E740481C1C}">
                <a14:useLocalDpi xmlns:a14="http://schemas.microsoft.com/office/drawing/2010/main" val="0"/>
              </a:ext>
            </a:extLst>
          </a:blip>
          <a:srcRect l="12749" t="15883" r="18378"/>
          <a:stretch/>
        </p:blipFill>
        <p:spPr>
          <a:xfrm>
            <a:off x="3872392" y="826113"/>
            <a:ext cx="4040360" cy="4934555"/>
          </a:xfrm>
          <a:prstGeom prst="rect">
            <a:avLst/>
          </a:prstGeom>
        </p:spPr>
      </p:pic>
      <p:sp>
        <p:nvSpPr>
          <p:cNvPr id="5" name="TextBox 4">
            <a:extLst>
              <a:ext uri="{FF2B5EF4-FFF2-40B4-BE49-F238E27FC236}">
                <a16:creationId xmlns:a16="http://schemas.microsoft.com/office/drawing/2014/main" id="{97182CE0-7889-4C85-90A4-8E11662660BC}"/>
              </a:ext>
            </a:extLst>
          </p:cNvPr>
          <p:cNvSpPr txBox="1"/>
          <p:nvPr/>
        </p:nvSpPr>
        <p:spPr>
          <a:xfrm>
            <a:off x="2717666" y="5940500"/>
            <a:ext cx="201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Skin, platysma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endParaRPr kumimoji="0" lang="en-CA"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A6F4611-4C2C-49BE-AA50-53C3380F7465}"/>
              </a:ext>
            </a:extLst>
          </p:cNvPr>
          <p:cNvSpPr txBox="1"/>
          <p:nvPr/>
        </p:nvSpPr>
        <p:spPr>
          <a:xfrm>
            <a:off x="898634" y="143615"/>
            <a:ext cx="103162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MRI Grade 3			CT scan Grade 3			MRI Grade 3</a:t>
            </a:r>
            <a:endParaRPr kumimoji="0" lang="en-CA" sz="2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pic>
        <p:nvPicPr>
          <p:cNvPr id="7" name="Picture 6" descr="A close up of a turtle&#10;&#10;Description automatically generated">
            <a:extLst>
              <a:ext uri="{FF2B5EF4-FFF2-40B4-BE49-F238E27FC236}">
                <a16:creationId xmlns:a16="http://schemas.microsoft.com/office/drawing/2014/main" id="{9E46F17E-F81A-41E2-BB5A-A446CBEA3517}"/>
              </a:ext>
            </a:extLst>
          </p:cNvPr>
          <p:cNvPicPr>
            <a:picLocks noChangeAspect="1"/>
          </p:cNvPicPr>
          <p:nvPr/>
        </p:nvPicPr>
        <p:blipFill rotWithShape="1">
          <a:blip r:embed="rId4">
            <a:extLst>
              <a:ext uri="{28A0092B-C50C-407E-A947-70E740481C1C}">
                <a14:useLocalDpi xmlns:a14="http://schemas.microsoft.com/office/drawing/2010/main" val="0"/>
              </a:ext>
            </a:extLst>
          </a:blip>
          <a:srcRect l="15703" t="24974" r="9607"/>
          <a:stretch/>
        </p:blipFill>
        <p:spPr>
          <a:xfrm>
            <a:off x="7991064" y="1594532"/>
            <a:ext cx="4147493" cy="4166136"/>
          </a:xfrm>
          <a:prstGeom prst="rect">
            <a:avLst/>
          </a:prstGeom>
        </p:spPr>
      </p:pic>
      <p:cxnSp>
        <p:nvCxnSpPr>
          <p:cNvPr id="8" name="Straight Arrow Connector 7">
            <a:extLst>
              <a:ext uri="{FF2B5EF4-FFF2-40B4-BE49-F238E27FC236}">
                <a16:creationId xmlns:a16="http://schemas.microsoft.com/office/drawing/2014/main" id="{E00BA0EC-38D7-3CD4-A6FA-DC78B86E0FC5}"/>
              </a:ext>
            </a:extLst>
          </p:cNvPr>
          <p:cNvCxnSpPr>
            <a:cxnSpLocks/>
          </p:cNvCxnSpPr>
          <p:nvPr/>
        </p:nvCxnSpPr>
        <p:spPr>
          <a:xfrm flipV="1">
            <a:off x="3465690" y="4926992"/>
            <a:ext cx="0" cy="11048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6421A1-9586-4320-82B5-D31D2DFE7E95}"/>
              </a:ext>
            </a:extLst>
          </p:cNvPr>
          <p:cNvCxnSpPr>
            <a:cxnSpLocks/>
          </p:cNvCxnSpPr>
          <p:nvPr/>
        </p:nvCxnSpPr>
        <p:spPr>
          <a:xfrm flipV="1">
            <a:off x="4205112" y="3745333"/>
            <a:ext cx="0" cy="110489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0CD9562-C8B1-5E15-6CF4-A2103236482D}"/>
              </a:ext>
            </a:extLst>
          </p:cNvPr>
          <p:cNvCxnSpPr>
            <a:cxnSpLocks/>
          </p:cNvCxnSpPr>
          <p:nvPr/>
        </p:nvCxnSpPr>
        <p:spPr>
          <a:xfrm>
            <a:off x="11647108" y="1783644"/>
            <a:ext cx="0" cy="141031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447342-A930-EDC9-6179-8DF719164632}"/>
              </a:ext>
            </a:extLst>
          </p:cNvPr>
          <p:cNvSpPr txBox="1"/>
          <p:nvPr/>
        </p:nvSpPr>
        <p:spPr>
          <a:xfrm>
            <a:off x="9465732" y="1350525"/>
            <a:ext cx="2446867" cy="369332"/>
          </a:xfrm>
          <a:prstGeom prst="rect">
            <a:avLst/>
          </a:prstGeom>
          <a:noFill/>
        </p:spPr>
        <p:txBody>
          <a:bodyPr wrap="square" rtlCol="0">
            <a:spAutoFit/>
          </a:bodyPr>
          <a:lstStyle/>
          <a:p>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SCM, platysma, skin, IJV</a:t>
            </a:r>
            <a:endParaRPr lang="en-US" dirty="0"/>
          </a:p>
        </p:txBody>
      </p:sp>
      <p:sp>
        <p:nvSpPr>
          <p:cNvPr id="9" name="TextBox 8">
            <a:extLst>
              <a:ext uri="{FF2B5EF4-FFF2-40B4-BE49-F238E27FC236}">
                <a16:creationId xmlns:a16="http://schemas.microsoft.com/office/drawing/2014/main" id="{76D6170D-41C1-AB82-F95A-BCDEC0A03985}"/>
              </a:ext>
            </a:extLst>
          </p:cNvPr>
          <p:cNvSpPr txBox="1"/>
          <p:nvPr/>
        </p:nvSpPr>
        <p:spPr>
          <a:xfrm>
            <a:off x="3725333" y="4796278"/>
            <a:ext cx="2063963" cy="369332"/>
          </a:xfrm>
          <a:prstGeom prst="rect">
            <a:avLst/>
          </a:prstGeom>
          <a:noFill/>
        </p:spPr>
        <p:txBody>
          <a:bodyPr wrap="none" rtlCol="0">
            <a:spAutoFit/>
          </a:bodyPr>
          <a:lstStyle/>
          <a:p>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Skin, SCM, platysma</a:t>
            </a:r>
            <a:endParaRPr lang="en-US" dirty="0"/>
          </a:p>
        </p:txBody>
      </p:sp>
    </p:spTree>
    <p:extLst>
      <p:ext uri="{BB962C8B-B14F-4D97-AF65-F5344CB8AC3E}">
        <p14:creationId xmlns:p14="http://schemas.microsoft.com/office/powerpoint/2010/main" val="1522959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EAF15-6622-4FB6-B5A4-682D40F884F7}"/>
              </a:ext>
            </a:extLst>
          </p:cNvPr>
          <p:cNvSpPr>
            <a:spLocks noGrp="1"/>
          </p:cNvSpPr>
          <p:nvPr>
            <p:ph type="title"/>
          </p:nvPr>
        </p:nvSpPr>
        <p:spPr>
          <a:xfrm>
            <a:off x="983974" y="2379455"/>
            <a:ext cx="10515600" cy="1325563"/>
          </a:xfrm>
        </p:spPr>
        <p:txBody>
          <a:bodyPr>
            <a:normAutofit fontScale="90000"/>
          </a:bodyPr>
          <a:lstStyle/>
          <a:p>
            <a:pPr algn="ctr"/>
            <a:r>
              <a:rPr lang="en-US" sz="3600" dirty="0">
                <a:solidFill>
                  <a:schemeClr val="bg1"/>
                </a:solidFill>
              </a:rPr>
              <a:t>The following slides illustrate an example of potential pitfall due to core biopsy.</a:t>
            </a:r>
            <a:br>
              <a:rPr lang="en-US" sz="3600" dirty="0">
                <a:solidFill>
                  <a:schemeClr val="bg1"/>
                </a:solidFill>
              </a:rPr>
            </a:br>
            <a:r>
              <a:rPr lang="en-GB" sz="1800" dirty="0">
                <a:solidFill>
                  <a:schemeClr val="bg1"/>
                </a:solidFill>
                <a:effectLst/>
                <a:latin typeface="Calibri" panose="020F0502020204030204" pitchFamily="34" charset="0"/>
                <a:ea typeface="Calibri" panose="020F0502020204030204" pitchFamily="34" charset="0"/>
              </a:rPr>
              <a:t>They </a:t>
            </a:r>
            <a:r>
              <a:rPr lang="en-GB" sz="1800" dirty="0">
                <a:solidFill>
                  <a:schemeClr val="bg1"/>
                </a:solidFill>
                <a:latin typeface="Calibri" panose="020F0502020204030204" pitchFamily="34" charset="0"/>
                <a:ea typeface="Calibri" panose="020F0502020204030204" pitchFamily="34" charset="0"/>
              </a:rPr>
              <a:t>show a</a:t>
            </a:r>
            <a:r>
              <a:rPr lang="en-GB" sz="1800" dirty="0">
                <a:solidFill>
                  <a:schemeClr val="bg1"/>
                </a:solidFill>
                <a:effectLst/>
                <a:latin typeface="Calibri" panose="020F0502020204030204" pitchFamily="34" charset="0"/>
                <a:ea typeface="Calibri" panose="020F0502020204030204" pitchFamily="34" charset="0"/>
              </a:rPr>
              <a:t> level II transverse ultrasound during core needle biopsy, with  no evidence of </a:t>
            </a:r>
            <a:r>
              <a:rPr lang="en-GB" sz="1800" dirty="0" err="1">
                <a:solidFill>
                  <a:schemeClr val="bg1"/>
                </a:solidFill>
                <a:effectLst/>
                <a:latin typeface="Calibri" panose="020F0502020204030204" pitchFamily="34" charset="0"/>
                <a:ea typeface="Calibri" panose="020F0502020204030204" pitchFamily="34" charset="0"/>
              </a:rPr>
              <a:t>iENE</a:t>
            </a:r>
            <a:r>
              <a:rPr lang="en-GB" sz="1800" dirty="0">
                <a:solidFill>
                  <a:schemeClr val="bg1"/>
                </a:solidFill>
                <a:effectLst/>
                <a:latin typeface="Calibri" panose="020F0502020204030204" pitchFamily="34" charset="0"/>
                <a:ea typeface="Calibri" panose="020F0502020204030204" pitchFamily="34" charset="0"/>
              </a:rPr>
              <a:t>. This patient bled following the procedure. </a:t>
            </a:r>
            <a:r>
              <a:rPr lang="en-GB" sz="1800" dirty="0">
                <a:solidFill>
                  <a:schemeClr val="bg1"/>
                </a:solidFill>
                <a:latin typeface="Calibri" panose="020F0502020204030204" pitchFamily="34" charset="0"/>
                <a:ea typeface="Calibri" panose="020F0502020204030204" pitchFamily="34" charset="0"/>
              </a:rPr>
              <a:t>T</a:t>
            </a:r>
            <a:r>
              <a:rPr lang="en-GB" sz="1800" dirty="0">
                <a:solidFill>
                  <a:schemeClr val="bg1"/>
                </a:solidFill>
                <a:effectLst/>
                <a:latin typeface="Calibri" panose="020F0502020204030204" pitchFamily="34" charset="0"/>
                <a:ea typeface="Calibri" panose="020F0502020204030204" pitchFamily="34" charset="0"/>
              </a:rPr>
              <a:t>he subsequent CT with contrast </a:t>
            </a:r>
            <a:r>
              <a:rPr lang="en-GB" sz="1800">
                <a:solidFill>
                  <a:schemeClr val="bg1"/>
                </a:solidFill>
                <a:effectLst/>
                <a:latin typeface="Calibri" panose="020F0502020204030204" pitchFamily="34" charset="0"/>
                <a:ea typeface="Calibri" panose="020F0502020204030204" pitchFamily="34" charset="0"/>
              </a:rPr>
              <a:t>is shown, </a:t>
            </a:r>
            <a:r>
              <a:rPr lang="en-GB" sz="1800" dirty="0">
                <a:solidFill>
                  <a:schemeClr val="bg1"/>
                </a:solidFill>
                <a:effectLst/>
                <a:latin typeface="Calibri" panose="020F0502020204030204" pitchFamily="34" charset="0"/>
                <a:ea typeface="Calibri" panose="020F0502020204030204" pitchFamily="34" charset="0"/>
              </a:rPr>
              <a:t>which could easily be interpreted as demonstrating </a:t>
            </a:r>
            <a:r>
              <a:rPr lang="en-GB" sz="1800" dirty="0" err="1">
                <a:solidFill>
                  <a:schemeClr val="bg1"/>
                </a:solidFill>
                <a:effectLst/>
                <a:latin typeface="Calibri" panose="020F0502020204030204" pitchFamily="34" charset="0"/>
                <a:ea typeface="Calibri" panose="020F0502020204030204" pitchFamily="34" charset="0"/>
              </a:rPr>
              <a:t>iENE</a:t>
            </a:r>
            <a:r>
              <a:rPr lang="en-GB" sz="1800" dirty="0">
                <a:solidFill>
                  <a:schemeClr val="bg1"/>
                </a:solidFill>
                <a:effectLst/>
                <a:latin typeface="Calibri" panose="020F0502020204030204" pitchFamily="34" charset="0"/>
                <a:ea typeface="Calibri" panose="020F0502020204030204" pitchFamily="34" charset="0"/>
              </a:rPr>
              <a:t> if the reviewer was unaware of this history.</a:t>
            </a:r>
            <a:br>
              <a:rPr lang="en-US" sz="1800" dirty="0">
                <a:solidFill>
                  <a:schemeClr val="bg1"/>
                </a:solidFill>
                <a:effectLst/>
                <a:latin typeface="Calibri" panose="020F0502020204030204" pitchFamily="34" charset="0"/>
                <a:ea typeface="Calibri" panose="020F0502020204030204" pitchFamily="34" charset="0"/>
              </a:rPr>
            </a:br>
            <a:endParaRPr lang="en-CA" sz="3600" dirty="0">
              <a:solidFill>
                <a:schemeClr val="bg1"/>
              </a:solidFill>
            </a:endParaRPr>
          </a:p>
        </p:txBody>
      </p:sp>
    </p:spTree>
    <p:extLst>
      <p:ext uri="{BB962C8B-B14F-4D97-AF65-F5344CB8AC3E}">
        <p14:creationId xmlns:p14="http://schemas.microsoft.com/office/powerpoint/2010/main" val="156404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6549" y="475161"/>
            <a:ext cx="8569233" cy="5903504"/>
          </a:xfrm>
          <a:prstGeom prst="rect">
            <a:avLst/>
          </a:prstGeom>
        </p:spPr>
      </p:pic>
      <p:sp>
        <p:nvSpPr>
          <p:cNvPr id="2" name="TextBox 1"/>
          <p:cNvSpPr txBox="1"/>
          <p:nvPr/>
        </p:nvSpPr>
        <p:spPr>
          <a:xfrm>
            <a:off x="364671" y="6253843"/>
            <a:ext cx="1589314" cy="369332"/>
          </a:xfrm>
          <a:prstGeom prst="rect">
            <a:avLst/>
          </a:prstGeom>
          <a:noFill/>
        </p:spPr>
        <p:txBody>
          <a:bodyPr wrap="square" rtlCol="0">
            <a:spAutoFit/>
          </a:bodyPr>
          <a:lstStyle/>
          <a:p>
            <a:r>
              <a:rPr lang="en-GB" dirty="0"/>
              <a:t>26 sept 2023</a:t>
            </a:r>
          </a:p>
        </p:txBody>
      </p:sp>
    </p:spTree>
    <p:extLst>
      <p:ext uri="{BB962C8B-B14F-4D97-AF65-F5344CB8AC3E}">
        <p14:creationId xmlns:p14="http://schemas.microsoft.com/office/powerpoint/2010/main" val="3235230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70052357888752551662205369174989631332_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2771730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40205618579646379181283814636860462680_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316324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holding, dark, young&#10;&#10;Description automatically generated">
            <a:extLst>
              <a:ext uri="{FF2B5EF4-FFF2-40B4-BE49-F238E27FC236}">
                <a16:creationId xmlns:a16="http://schemas.microsoft.com/office/drawing/2014/main" id="{D2662FC1-B85A-4523-A37B-9EEB1E950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744" y="664778"/>
            <a:ext cx="5757567" cy="5757567"/>
          </a:xfrm>
          <a:prstGeom prst="rect">
            <a:avLst/>
          </a:prstGeom>
        </p:spPr>
      </p:pic>
      <p:sp>
        <p:nvSpPr>
          <p:cNvPr id="3" name="TextBox 2">
            <a:extLst>
              <a:ext uri="{FF2B5EF4-FFF2-40B4-BE49-F238E27FC236}">
                <a16:creationId xmlns:a16="http://schemas.microsoft.com/office/drawing/2014/main" id="{AF2CCBB1-0E09-484C-9588-8922283FB518}"/>
              </a:ext>
            </a:extLst>
          </p:cNvPr>
          <p:cNvSpPr txBox="1"/>
          <p:nvPr/>
        </p:nvSpPr>
        <p:spPr>
          <a:xfrm>
            <a:off x="2300715" y="5101885"/>
            <a:ext cx="3255579" cy="923330"/>
          </a:xfrm>
          <a:prstGeom prst="rect">
            <a:avLst/>
          </a:prstGeom>
          <a:noFill/>
        </p:spPr>
        <p:txBody>
          <a:bodyPr wrap="square" rtlCol="0">
            <a:spAutoFit/>
          </a:bodyPr>
          <a:lstStyle/>
          <a:p>
            <a:r>
              <a:rPr lang="en-US" dirty="0">
                <a:solidFill>
                  <a:schemeClr val="bg1"/>
                </a:solidFill>
              </a:rPr>
              <a:t>MRI sagittal: Irregular margins around node periphery</a:t>
            </a:r>
          </a:p>
          <a:p>
            <a:r>
              <a:rPr lang="en-US" dirty="0">
                <a:solidFill>
                  <a:schemeClr val="bg1"/>
                </a:solidFill>
              </a:rPr>
              <a:t>Grade 1</a:t>
            </a:r>
            <a:endParaRPr lang="en-CA" dirty="0">
              <a:solidFill>
                <a:schemeClr val="bg1"/>
              </a:solidFill>
            </a:endParaRPr>
          </a:p>
        </p:txBody>
      </p:sp>
      <p:cxnSp>
        <p:nvCxnSpPr>
          <p:cNvPr id="5" name="Straight Arrow Connector 4">
            <a:extLst>
              <a:ext uri="{FF2B5EF4-FFF2-40B4-BE49-F238E27FC236}">
                <a16:creationId xmlns:a16="http://schemas.microsoft.com/office/drawing/2014/main" id="{6FCD32B3-02AA-44FD-922A-AAAEEFA78FF1}"/>
              </a:ext>
            </a:extLst>
          </p:cNvPr>
          <p:cNvCxnSpPr/>
          <p:nvPr/>
        </p:nvCxnSpPr>
        <p:spPr>
          <a:xfrm flipV="1">
            <a:off x="5360276" y="4332364"/>
            <a:ext cx="781970" cy="11161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C6CAE74-0DAF-3DD3-E3BF-4EF0EC9717A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Grade 1 on MRI</a:t>
            </a:r>
            <a:endParaRPr lang="en-US" dirty="0">
              <a:solidFill>
                <a:schemeClr val="bg1"/>
              </a:solidFill>
            </a:endParaRPr>
          </a:p>
        </p:txBody>
      </p:sp>
    </p:spTree>
    <p:extLst>
      <p:ext uri="{BB962C8B-B14F-4D97-AF65-F5344CB8AC3E}">
        <p14:creationId xmlns:p14="http://schemas.microsoft.com/office/powerpoint/2010/main" val="4039628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88690620392604072900631060920011015901_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1207970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213605024009091271173182380541994089349_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1379299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295615324991804624172443412997543746790_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590224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243363415782349794289591899689776437484_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4267736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277788052706835948975677209016305394764_4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25844173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334562439115860249163773399567647802922_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3804883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81038336916398649341301295226535553156_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2808001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185529034977301424751589382156796774422_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8296025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335195749756470034523928154193921962669_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39557892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152317511675792835948452572922864432157_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74203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134FF-BF05-486D-A6FD-7D7265C65F75}"/>
              </a:ext>
            </a:extLst>
          </p:cNvPr>
          <p:cNvPicPr>
            <a:picLocks noChangeAspect="1"/>
          </p:cNvPicPr>
          <p:nvPr/>
        </p:nvPicPr>
        <p:blipFill>
          <a:blip r:embed="rId2"/>
          <a:stretch>
            <a:fillRect/>
          </a:stretch>
        </p:blipFill>
        <p:spPr>
          <a:xfrm>
            <a:off x="3566759" y="942628"/>
            <a:ext cx="5058481" cy="4972744"/>
          </a:xfrm>
          <a:prstGeom prst="rect">
            <a:avLst/>
          </a:prstGeom>
        </p:spPr>
      </p:pic>
      <p:sp>
        <p:nvSpPr>
          <p:cNvPr id="3" name="TextBox 2">
            <a:extLst>
              <a:ext uri="{FF2B5EF4-FFF2-40B4-BE49-F238E27FC236}">
                <a16:creationId xmlns:a16="http://schemas.microsoft.com/office/drawing/2014/main" id="{5B282504-CE18-467E-A930-F480FD6137EB}"/>
              </a:ext>
            </a:extLst>
          </p:cNvPr>
          <p:cNvSpPr txBox="1"/>
          <p:nvPr/>
        </p:nvSpPr>
        <p:spPr>
          <a:xfrm>
            <a:off x="110052" y="2218020"/>
            <a:ext cx="4802061" cy="646331"/>
          </a:xfrm>
          <a:prstGeom prst="rect">
            <a:avLst/>
          </a:prstGeom>
          <a:noFill/>
        </p:spPr>
        <p:txBody>
          <a:bodyPr wrap="square" rtlCol="0">
            <a:spAutoFit/>
          </a:bodyPr>
          <a:lstStyle/>
          <a:p>
            <a:r>
              <a:rPr lang="en-US" dirty="0">
                <a:solidFill>
                  <a:schemeClr val="bg1"/>
                </a:solidFill>
              </a:rPr>
              <a:t>MRI axial: Rt level II node with ill defined margins</a:t>
            </a:r>
          </a:p>
          <a:p>
            <a:r>
              <a:rPr lang="en-US" dirty="0">
                <a:solidFill>
                  <a:schemeClr val="bg1"/>
                </a:solidFill>
              </a:rPr>
              <a:t>Grade 1</a:t>
            </a:r>
            <a:endParaRPr lang="en-CA" dirty="0">
              <a:solidFill>
                <a:schemeClr val="bg1"/>
              </a:solidFill>
            </a:endParaRPr>
          </a:p>
        </p:txBody>
      </p:sp>
      <p:cxnSp>
        <p:nvCxnSpPr>
          <p:cNvPr id="5" name="Straight Arrow Connector 4">
            <a:extLst>
              <a:ext uri="{FF2B5EF4-FFF2-40B4-BE49-F238E27FC236}">
                <a16:creationId xmlns:a16="http://schemas.microsoft.com/office/drawing/2014/main" id="{389E8D4E-B109-463D-83E0-7FE5861814AF}"/>
              </a:ext>
            </a:extLst>
          </p:cNvPr>
          <p:cNvCxnSpPr>
            <a:cxnSpLocks/>
          </p:cNvCxnSpPr>
          <p:nvPr/>
        </p:nvCxnSpPr>
        <p:spPr>
          <a:xfrm>
            <a:off x="3566759" y="2715322"/>
            <a:ext cx="1207040" cy="10620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E8F41A0-D5BA-C42B-E028-83133834B8F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Grade 1 on MRI</a:t>
            </a:r>
          </a:p>
        </p:txBody>
      </p:sp>
    </p:spTree>
    <p:extLst>
      <p:ext uri="{BB962C8B-B14F-4D97-AF65-F5344CB8AC3E}">
        <p14:creationId xmlns:p14="http://schemas.microsoft.com/office/powerpoint/2010/main" val="3967047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132627937787148390369553570558643101375_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3144882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40.113619.2.416.249841790649889974664567748304315019900_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975224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21158812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sp>
        <p:nvSpPr>
          <p:cNvPr id="4" name="TextBox 3"/>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799946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sp>
        <p:nvSpPr>
          <p:cNvPr id="6" name="TextBox 5"/>
          <p:cNvSpPr txBox="1"/>
          <p:nvPr/>
        </p:nvSpPr>
        <p:spPr>
          <a:xfrm>
            <a:off x="364671" y="6253843"/>
            <a:ext cx="1589314" cy="369332"/>
          </a:xfrm>
          <a:prstGeom prst="rect">
            <a:avLst/>
          </a:prstGeom>
          <a:noFill/>
        </p:spPr>
        <p:txBody>
          <a:bodyPr wrap="square" rtlCol="0">
            <a:spAutoFit/>
          </a:bodyPr>
          <a:lstStyle/>
          <a:p>
            <a:r>
              <a:rPr lang="en-GB" dirty="0"/>
              <a:t>29 sept 2023</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spTree>
    <p:extLst>
      <p:ext uri="{BB962C8B-B14F-4D97-AF65-F5344CB8AC3E}">
        <p14:creationId xmlns:p14="http://schemas.microsoft.com/office/powerpoint/2010/main" val="4200223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33400"/>
            <a:ext cx="5791200" cy="5791200"/>
          </a:xfrm>
          <a:prstGeom prst="rect">
            <a:avLst/>
          </a:prstGeom>
        </p:spPr>
      </p:pic>
      <p:sp>
        <p:nvSpPr>
          <p:cNvPr id="3" name="TextBox 2"/>
          <p:cNvSpPr txBox="1"/>
          <p:nvPr/>
        </p:nvSpPr>
        <p:spPr>
          <a:xfrm>
            <a:off x="364671" y="6253843"/>
            <a:ext cx="1589314" cy="369332"/>
          </a:xfrm>
          <a:prstGeom prst="rect">
            <a:avLst/>
          </a:prstGeom>
          <a:noFill/>
        </p:spPr>
        <p:txBody>
          <a:bodyPr wrap="square" rtlCol="0">
            <a:spAutoFit/>
          </a:bodyPr>
          <a:lstStyle/>
          <a:p>
            <a:r>
              <a:rPr lang="en-GB" dirty="0"/>
              <a:t>29 sept 2023</a:t>
            </a:r>
          </a:p>
        </p:txBody>
      </p:sp>
    </p:spTree>
    <p:extLst>
      <p:ext uri="{BB962C8B-B14F-4D97-AF65-F5344CB8AC3E}">
        <p14:creationId xmlns:p14="http://schemas.microsoft.com/office/powerpoint/2010/main" val="3293716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3181</TotalTime>
  <Words>1947</Words>
  <Application>Microsoft Office PowerPoint</Application>
  <PresentationFormat>Widescreen</PresentationFormat>
  <Paragraphs>318</Paragraphs>
  <Slides>95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Calibri Light</vt:lpstr>
      <vt:lpstr>Office Theme</vt:lpstr>
      <vt:lpstr>Head and Neck Cancer International Group (HNCIG) classification for extranodal extension on imaging (iENE)</vt:lpstr>
      <vt:lpstr>iENE Grade 0    Grade 0: None of the radiological features of iENE </vt:lpstr>
      <vt:lpstr>PowerPoint Presentation</vt:lpstr>
      <vt:lpstr>Grade 0 on CT scan</vt:lpstr>
      <vt:lpstr>PowerPoint Presentation</vt:lpstr>
      <vt:lpstr>PowerPoint Presentation</vt:lpstr>
      <vt:lpstr>iENE Grade 1  iENE Grade 1 : Clearly irregular or ill-defined nodal margins  and/or  extension into and confined to perinodal fat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of different imaging planes to ascertain Grade 2 coalescence </vt:lpstr>
      <vt:lpstr>PowerPoint Presentation</vt:lpstr>
      <vt:lpstr>PowerPoint Presentation</vt:lpstr>
      <vt:lpstr>Grade 2 on CT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iENE Grade 3 iENE Grade 3- involvement of other structures eg carotid artery, skin, platysma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examples of Grade 3 on MRI and CT scan</vt:lpstr>
      <vt:lpstr>PowerPoint Presentation</vt:lpstr>
      <vt:lpstr>The following slides illustrate an example of potential pitfall due to core biopsy. They show a level II transverse ultrasound during core needle biopsy, with  no evidence of iENE. This patient bled following the procedure. The subsequent CT with contrast is shown, which could easily be interpreted as demonstrating iENE if the reviewer was unaware of this 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Eugene</dc:creator>
  <cp:lastModifiedBy>Henson, Christina E.  (HSC)</cp:lastModifiedBy>
  <cp:revision>25</cp:revision>
  <dcterms:created xsi:type="dcterms:W3CDTF">2023-10-09T18:40:28Z</dcterms:created>
  <dcterms:modified xsi:type="dcterms:W3CDTF">2024-01-16T16:52:05Z</dcterms:modified>
</cp:coreProperties>
</file>