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handoutMasterIdLst>
    <p:handoutMasterId r:id="rId53"/>
  </p:handoutMasterIdLst>
  <p:sldIdLst>
    <p:sldId id="1230" r:id="rId2"/>
    <p:sldId id="1319" r:id="rId3"/>
    <p:sldId id="1264" r:id="rId4"/>
    <p:sldId id="1329" r:id="rId5"/>
    <p:sldId id="1315" r:id="rId6"/>
    <p:sldId id="1322" r:id="rId7"/>
    <p:sldId id="1323" r:id="rId8"/>
    <p:sldId id="1304" r:id="rId9"/>
    <p:sldId id="1305" r:id="rId10"/>
    <p:sldId id="1325" r:id="rId11"/>
    <p:sldId id="1303" r:id="rId12"/>
    <p:sldId id="1270" r:id="rId13"/>
    <p:sldId id="1326" r:id="rId14"/>
    <p:sldId id="1274" r:id="rId15"/>
    <p:sldId id="1267" r:id="rId16"/>
    <p:sldId id="1291" r:id="rId17"/>
    <p:sldId id="1292" r:id="rId18"/>
    <p:sldId id="1294" r:id="rId19"/>
    <p:sldId id="1295" r:id="rId20"/>
    <p:sldId id="1296" r:id="rId21"/>
    <p:sldId id="1297" r:id="rId22"/>
    <p:sldId id="1298" r:id="rId23"/>
    <p:sldId id="1272" r:id="rId24"/>
    <p:sldId id="1299" r:id="rId25"/>
    <p:sldId id="1300" r:id="rId26"/>
    <p:sldId id="1301" r:id="rId27"/>
    <p:sldId id="1302" r:id="rId28"/>
    <p:sldId id="1330" r:id="rId29"/>
    <p:sldId id="1320" r:id="rId30"/>
    <p:sldId id="1273" r:id="rId31"/>
    <p:sldId id="1243" r:id="rId32"/>
    <p:sldId id="1241" r:id="rId33"/>
    <p:sldId id="1309" r:id="rId34"/>
    <p:sldId id="1310" r:id="rId35"/>
    <p:sldId id="1308" r:id="rId36"/>
    <p:sldId id="1249" r:id="rId37"/>
    <p:sldId id="1258" r:id="rId38"/>
    <p:sldId id="1282" r:id="rId39"/>
    <p:sldId id="1306" r:id="rId40"/>
    <p:sldId id="1307" r:id="rId41"/>
    <p:sldId id="1248" r:id="rId42"/>
    <p:sldId id="1277" r:id="rId43"/>
    <p:sldId id="1278" r:id="rId44"/>
    <p:sldId id="1265" r:id="rId45"/>
    <p:sldId id="1331" r:id="rId46"/>
    <p:sldId id="1321" r:id="rId47"/>
    <p:sldId id="1286" r:id="rId48"/>
    <p:sldId id="1254" r:id="rId49"/>
    <p:sldId id="1284" r:id="rId50"/>
    <p:sldId id="1328" r:id="rId51"/>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BDBE9F-3055-8647-AEA8-E32A65026C76}" v="10" dt="2024-02-16T13:19:05.2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86735" autoAdjust="0"/>
  </p:normalViewPr>
  <p:slideViewPr>
    <p:cSldViewPr snapToGrid="0">
      <p:cViewPr varScale="1">
        <p:scale>
          <a:sx n="113" d="100"/>
          <a:sy n="113" d="100"/>
        </p:scale>
        <p:origin x="402" y="96"/>
      </p:cViewPr>
      <p:guideLst/>
    </p:cSldViewPr>
  </p:slideViewPr>
  <p:notesTextViewPr>
    <p:cViewPr>
      <p:scale>
        <a:sx n="3" d="2"/>
        <a:sy n="3" d="2"/>
      </p:scale>
      <p:origin x="0" y="0"/>
    </p:cViewPr>
  </p:notesTextViewPr>
  <p:sorterViewPr>
    <p:cViewPr varScale="1">
      <p:scale>
        <a:sx n="1" d="1"/>
        <a:sy n="1" d="1"/>
      </p:scale>
      <p:origin x="0" y="-102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EF7AE311-0287-4D14-B511-D0EEA5063255}" type="datetimeFigureOut">
              <a:rPr lang="en-GB" smtClean="0"/>
              <a:t>13/03/2024</a:t>
            </a:fld>
            <a:endParaRPr lang="en-GB"/>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EE08CDC5-BA3E-4277-A16B-DFC2FED5DAA7}" type="slidenum">
              <a:rPr lang="en-GB" smtClean="0"/>
              <a:t>‹#›</a:t>
            </a:fld>
            <a:endParaRPr lang="en-GB"/>
          </a:p>
        </p:txBody>
      </p:sp>
    </p:spTree>
    <p:extLst>
      <p:ext uri="{BB962C8B-B14F-4D97-AF65-F5344CB8AC3E}">
        <p14:creationId xmlns:p14="http://schemas.microsoft.com/office/powerpoint/2010/main" val="12226474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DB941E81-6BF4-4581-87D1-1F6939ECCE74}" type="datetimeFigureOut">
              <a:rPr lang="en-GB" smtClean="0"/>
              <a:t>13/03/2024</a:t>
            </a:fld>
            <a:endParaRPr lang="en-GB"/>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94993FB6-1458-4524-90E3-3F6775674826}" type="slidenum">
              <a:rPr lang="en-GB" smtClean="0"/>
              <a:t>‹#›</a:t>
            </a:fld>
            <a:endParaRPr lang="en-GB"/>
          </a:p>
        </p:txBody>
      </p:sp>
    </p:spTree>
    <p:extLst>
      <p:ext uri="{BB962C8B-B14F-4D97-AF65-F5344CB8AC3E}">
        <p14:creationId xmlns:p14="http://schemas.microsoft.com/office/powerpoint/2010/main" val="2785758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RDC ADDED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030EBD-6CF0-4012-A01D-D5C857C9C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26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RDC ADDED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030EBD-6CF0-4012-A01D-D5C857C9C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453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4993FB6-1458-4524-90E3-3F6775674826}" type="slidenum">
              <a:rPr lang="en-GB" smtClean="0"/>
              <a:t>9</a:t>
            </a:fld>
            <a:endParaRPr lang="en-GB"/>
          </a:p>
        </p:txBody>
      </p:sp>
    </p:spTree>
    <p:extLst>
      <p:ext uri="{BB962C8B-B14F-4D97-AF65-F5344CB8AC3E}">
        <p14:creationId xmlns:p14="http://schemas.microsoft.com/office/powerpoint/2010/main" val="3948465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RDC ADDED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030EBD-6CF0-4012-A01D-D5C857C9C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55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RDC ADDED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030EBD-6CF0-4012-A01D-D5C857C9C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252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B0FAD-B59A-B075-1394-7137A8D2572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0EEE16D-72EB-7F58-3EC9-536973C79B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9A32E0B-CFB3-81EC-D7BB-524DAF9CA223}"/>
              </a:ext>
            </a:extLst>
          </p:cNvPr>
          <p:cNvSpPr>
            <a:spLocks noGrp="1"/>
          </p:cNvSpPr>
          <p:nvPr>
            <p:ph type="dt" sz="half" idx="10"/>
          </p:nvPr>
        </p:nvSpPr>
        <p:spPr/>
        <p:txBody>
          <a:bodyPr/>
          <a:lstStyle/>
          <a:p>
            <a:fld id="{07FFC2CA-C39A-4403-94C0-2C6B8D54F5E6}" type="datetimeFigureOut">
              <a:rPr lang="en-CA" smtClean="0"/>
              <a:t>2024-03-13</a:t>
            </a:fld>
            <a:endParaRPr lang="en-CA"/>
          </a:p>
        </p:txBody>
      </p:sp>
      <p:sp>
        <p:nvSpPr>
          <p:cNvPr id="5" name="Footer Placeholder 4">
            <a:extLst>
              <a:ext uri="{FF2B5EF4-FFF2-40B4-BE49-F238E27FC236}">
                <a16:creationId xmlns:a16="http://schemas.microsoft.com/office/drawing/2014/main" id="{D19EE952-F0F4-A465-55C1-C5C5ECF9FF9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54046C7-B39E-A342-C6EC-DD7343930E59}"/>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321393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110A-FA32-8A4B-85D2-685C863935F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6D1AF0-5F34-7743-53D3-F72111F00C5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1148644-1A1C-A85F-13CB-32B7082BE377}"/>
              </a:ext>
            </a:extLst>
          </p:cNvPr>
          <p:cNvSpPr>
            <a:spLocks noGrp="1"/>
          </p:cNvSpPr>
          <p:nvPr>
            <p:ph type="dt" sz="half" idx="10"/>
          </p:nvPr>
        </p:nvSpPr>
        <p:spPr/>
        <p:txBody>
          <a:bodyPr/>
          <a:lstStyle/>
          <a:p>
            <a:fld id="{07FFC2CA-C39A-4403-94C0-2C6B8D54F5E6}" type="datetimeFigureOut">
              <a:rPr lang="en-CA" smtClean="0"/>
              <a:t>2024-03-13</a:t>
            </a:fld>
            <a:endParaRPr lang="en-CA"/>
          </a:p>
        </p:txBody>
      </p:sp>
      <p:sp>
        <p:nvSpPr>
          <p:cNvPr id="5" name="Footer Placeholder 4">
            <a:extLst>
              <a:ext uri="{FF2B5EF4-FFF2-40B4-BE49-F238E27FC236}">
                <a16:creationId xmlns:a16="http://schemas.microsoft.com/office/drawing/2014/main" id="{3D5F67F2-8128-E731-52E7-61D1CAB3A51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C12CB93-DF8D-725F-E6C0-D291C55D441B}"/>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2106124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C468CC-AC50-63AC-5746-0440AFA44E1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79AE4A7-998F-8D77-AC05-8B7AEDBE083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386762-8DFC-23AC-CABE-907816669C00}"/>
              </a:ext>
            </a:extLst>
          </p:cNvPr>
          <p:cNvSpPr>
            <a:spLocks noGrp="1"/>
          </p:cNvSpPr>
          <p:nvPr>
            <p:ph type="dt" sz="half" idx="10"/>
          </p:nvPr>
        </p:nvSpPr>
        <p:spPr/>
        <p:txBody>
          <a:bodyPr/>
          <a:lstStyle/>
          <a:p>
            <a:fld id="{07FFC2CA-C39A-4403-94C0-2C6B8D54F5E6}" type="datetimeFigureOut">
              <a:rPr lang="en-CA" smtClean="0"/>
              <a:t>2024-03-13</a:t>
            </a:fld>
            <a:endParaRPr lang="en-CA"/>
          </a:p>
        </p:txBody>
      </p:sp>
      <p:sp>
        <p:nvSpPr>
          <p:cNvPr id="5" name="Footer Placeholder 4">
            <a:extLst>
              <a:ext uri="{FF2B5EF4-FFF2-40B4-BE49-F238E27FC236}">
                <a16:creationId xmlns:a16="http://schemas.microsoft.com/office/drawing/2014/main" id="{91C97852-0B6B-226C-CF3D-D228DD2D644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BEFC100-1B71-2BFA-0B60-14406D571C4E}"/>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2319254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EEB2C-40D5-FF76-E761-33F5832D6CE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952D65A-C534-BF35-BD86-F0877777336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53FADA1-55B2-3386-B3D3-862D7FB87887}"/>
              </a:ext>
            </a:extLst>
          </p:cNvPr>
          <p:cNvSpPr>
            <a:spLocks noGrp="1"/>
          </p:cNvSpPr>
          <p:nvPr>
            <p:ph type="dt" sz="half" idx="10"/>
          </p:nvPr>
        </p:nvSpPr>
        <p:spPr/>
        <p:txBody>
          <a:bodyPr/>
          <a:lstStyle/>
          <a:p>
            <a:fld id="{07FFC2CA-C39A-4403-94C0-2C6B8D54F5E6}" type="datetimeFigureOut">
              <a:rPr lang="en-CA" smtClean="0"/>
              <a:t>2024-03-13</a:t>
            </a:fld>
            <a:endParaRPr lang="en-CA"/>
          </a:p>
        </p:txBody>
      </p:sp>
      <p:sp>
        <p:nvSpPr>
          <p:cNvPr id="5" name="Footer Placeholder 4">
            <a:extLst>
              <a:ext uri="{FF2B5EF4-FFF2-40B4-BE49-F238E27FC236}">
                <a16:creationId xmlns:a16="http://schemas.microsoft.com/office/drawing/2014/main" id="{2895BAF6-9F83-7134-C829-64458ACF978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CADCB65-DD2C-03AC-4DA2-4A66D4CFCB8D}"/>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213023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7D99F-79BD-1B42-0458-CB6EF233018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90F8DE2-7CC4-5561-3D58-5D333D89DE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DA377D9-9350-EBDF-8FDF-221F80D5CFDA}"/>
              </a:ext>
            </a:extLst>
          </p:cNvPr>
          <p:cNvSpPr>
            <a:spLocks noGrp="1"/>
          </p:cNvSpPr>
          <p:nvPr>
            <p:ph type="dt" sz="half" idx="10"/>
          </p:nvPr>
        </p:nvSpPr>
        <p:spPr/>
        <p:txBody>
          <a:bodyPr/>
          <a:lstStyle/>
          <a:p>
            <a:fld id="{07FFC2CA-C39A-4403-94C0-2C6B8D54F5E6}" type="datetimeFigureOut">
              <a:rPr lang="en-CA" smtClean="0"/>
              <a:t>2024-03-13</a:t>
            </a:fld>
            <a:endParaRPr lang="en-CA"/>
          </a:p>
        </p:txBody>
      </p:sp>
      <p:sp>
        <p:nvSpPr>
          <p:cNvPr id="5" name="Footer Placeholder 4">
            <a:extLst>
              <a:ext uri="{FF2B5EF4-FFF2-40B4-BE49-F238E27FC236}">
                <a16:creationId xmlns:a16="http://schemas.microsoft.com/office/drawing/2014/main" id="{BEFDFE21-8677-C233-B604-943C9B981DC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3163A7E-C7A7-D7E9-D29F-2E6C987C491E}"/>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3937010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9E437-4A52-44FF-FBFC-7426B86020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683CC2D-1856-C10C-E42E-B8465B2E8CF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9C6AAF-4995-F803-5D05-E008D809827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C0CCA65-861F-8EF4-5BAE-84DABB58F4E6}"/>
              </a:ext>
            </a:extLst>
          </p:cNvPr>
          <p:cNvSpPr>
            <a:spLocks noGrp="1"/>
          </p:cNvSpPr>
          <p:nvPr>
            <p:ph type="dt" sz="half" idx="10"/>
          </p:nvPr>
        </p:nvSpPr>
        <p:spPr/>
        <p:txBody>
          <a:bodyPr/>
          <a:lstStyle/>
          <a:p>
            <a:fld id="{07FFC2CA-C39A-4403-94C0-2C6B8D54F5E6}" type="datetimeFigureOut">
              <a:rPr lang="en-CA" smtClean="0"/>
              <a:t>2024-03-13</a:t>
            </a:fld>
            <a:endParaRPr lang="en-CA"/>
          </a:p>
        </p:txBody>
      </p:sp>
      <p:sp>
        <p:nvSpPr>
          <p:cNvPr id="6" name="Footer Placeholder 5">
            <a:extLst>
              <a:ext uri="{FF2B5EF4-FFF2-40B4-BE49-F238E27FC236}">
                <a16:creationId xmlns:a16="http://schemas.microsoft.com/office/drawing/2014/main" id="{C9798B85-B05F-1598-73E8-983DF5E0CE7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C8E153E-F56E-0976-C108-C25F2F7003AE}"/>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1460697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2EC6E-DC7B-F66D-B502-26E4B45FFF0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0560830-C060-1F06-9EAB-3C561C35EC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AF17922-FC7A-41D2-511F-CD016DA5126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656F4E0-0B54-E3B8-4A16-548B0746D6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6768E2D-5EC0-EBF0-6456-3CAA6FB1747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4B3BEB8-5C5E-1627-54E4-B7CE899C696C}"/>
              </a:ext>
            </a:extLst>
          </p:cNvPr>
          <p:cNvSpPr>
            <a:spLocks noGrp="1"/>
          </p:cNvSpPr>
          <p:nvPr>
            <p:ph type="dt" sz="half" idx="10"/>
          </p:nvPr>
        </p:nvSpPr>
        <p:spPr/>
        <p:txBody>
          <a:bodyPr/>
          <a:lstStyle/>
          <a:p>
            <a:fld id="{07FFC2CA-C39A-4403-94C0-2C6B8D54F5E6}" type="datetimeFigureOut">
              <a:rPr lang="en-CA" smtClean="0"/>
              <a:t>2024-03-13</a:t>
            </a:fld>
            <a:endParaRPr lang="en-CA"/>
          </a:p>
        </p:txBody>
      </p:sp>
      <p:sp>
        <p:nvSpPr>
          <p:cNvPr id="8" name="Footer Placeholder 7">
            <a:extLst>
              <a:ext uri="{FF2B5EF4-FFF2-40B4-BE49-F238E27FC236}">
                <a16:creationId xmlns:a16="http://schemas.microsoft.com/office/drawing/2014/main" id="{6261D9B1-8049-4090-B706-BACBEE50A6D9}"/>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7E166D1F-A807-9FFE-ECEF-94505BD9BB8D}"/>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3970579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429D1-4EA4-14BC-6FCF-03433A3E8C7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1DCE364-7163-EA34-9933-EBEC0C4ED7D0}"/>
              </a:ext>
            </a:extLst>
          </p:cNvPr>
          <p:cNvSpPr>
            <a:spLocks noGrp="1"/>
          </p:cNvSpPr>
          <p:nvPr>
            <p:ph type="dt" sz="half" idx="10"/>
          </p:nvPr>
        </p:nvSpPr>
        <p:spPr/>
        <p:txBody>
          <a:bodyPr/>
          <a:lstStyle/>
          <a:p>
            <a:fld id="{07FFC2CA-C39A-4403-94C0-2C6B8D54F5E6}" type="datetimeFigureOut">
              <a:rPr lang="en-CA" smtClean="0"/>
              <a:t>2024-03-13</a:t>
            </a:fld>
            <a:endParaRPr lang="en-CA"/>
          </a:p>
        </p:txBody>
      </p:sp>
      <p:sp>
        <p:nvSpPr>
          <p:cNvPr id="4" name="Footer Placeholder 3">
            <a:extLst>
              <a:ext uri="{FF2B5EF4-FFF2-40B4-BE49-F238E27FC236}">
                <a16:creationId xmlns:a16="http://schemas.microsoft.com/office/drawing/2014/main" id="{74C478B8-278C-74AE-EEFA-F0169590E21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FBE5B5E7-A418-E402-2D97-80E55B11CDAF}"/>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4199369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8A9CCB-3B7F-07D7-3C71-8B94CEF701FF}"/>
              </a:ext>
            </a:extLst>
          </p:cNvPr>
          <p:cNvSpPr>
            <a:spLocks noGrp="1"/>
          </p:cNvSpPr>
          <p:nvPr>
            <p:ph type="dt" sz="half" idx="10"/>
          </p:nvPr>
        </p:nvSpPr>
        <p:spPr/>
        <p:txBody>
          <a:bodyPr/>
          <a:lstStyle/>
          <a:p>
            <a:fld id="{07FFC2CA-C39A-4403-94C0-2C6B8D54F5E6}" type="datetimeFigureOut">
              <a:rPr lang="en-CA" smtClean="0"/>
              <a:t>2024-03-13</a:t>
            </a:fld>
            <a:endParaRPr lang="en-CA"/>
          </a:p>
        </p:txBody>
      </p:sp>
      <p:sp>
        <p:nvSpPr>
          <p:cNvPr id="3" name="Footer Placeholder 2">
            <a:extLst>
              <a:ext uri="{FF2B5EF4-FFF2-40B4-BE49-F238E27FC236}">
                <a16:creationId xmlns:a16="http://schemas.microsoft.com/office/drawing/2014/main" id="{11F12D20-7FD7-9B05-8B61-50106790EC60}"/>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8A0F0F1-7C30-8507-319C-E8B59AC7CF0E}"/>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2441736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55010-7B16-DFDB-CDA3-2B321EAE580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FCA4514-D0EB-126C-A1B9-F75FB59BDE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247533-384A-CA2D-3DD3-D95AF8C6D7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BC80A98-9083-3309-E7B1-4AF933F8D60E}"/>
              </a:ext>
            </a:extLst>
          </p:cNvPr>
          <p:cNvSpPr>
            <a:spLocks noGrp="1"/>
          </p:cNvSpPr>
          <p:nvPr>
            <p:ph type="dt" sz="half" idx="10"/>
          </p:nvPr>
        </p:nvSpPr>
        <p:spPr/>
        <p:txBody>
          <a:bodyPr/>
          <a:lstStyle/>
          <a:p>
            <a:fld id="{07FFC2CA-C39A-4403-94C0-2C6B8D54F5E6}" type="datetimeFigureOut">
              <a:rPr lang="en-CA" smtClean="0"/>
              <a:t>2024-03-13</a:t>
            </a:fld>
            <a:endParaRPr lang="en-CA"/>
          </a:p>
        </p:txBody>
      </p:sp>
      <p:sp>
        <p:nvSpPr>
          <p:cNvPr id="6" name="Footer Placeholder 5">
            <a:extLst>
              <a:ext uri="{FF2B5EF4-FFF2-40B4-BE49-F238E27FC236}">
                <a16:creationId xmlns:a16="http://schemas.microsoft.com/office/drawing/2014/main" id="{81F95C5C-69FB-17E2-9D63-5EBC0C1FFA4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987717A-C59C-EBD9-5027-6E5226739D5C}"/>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1267009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3C0FC-A49D-BE36-2CEE-1AF23B21256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273693F-D152-E572-90DD-0DFEA02AAE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929EFF-2B20-421E-7A62-365259644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9518F2-F358-6CB7-FFA0-C4464F5D1E9D}"/>
              </a:ext>
            </a:extLst>
          </p:cNvPr>
          <p:cNvSpPr>
            <a:spLocks noGrp="1"/>
          </p:cNvSpPr>
          <p:nvPr>
            <p:ph type="dt" sz="half" idx="10"/>
          </p:nvPr>
        </p:nvSpPr>
        <p:spPr/>
        <p:txBody>
          <a:bodyPr/>
          <a:lstStyle/>
          <a:p>
            <a:fld id="{07FFC2CA-C39A-4403-94C0-2C6B8D54F5E6}" type="datetimeFigureOut">
              <a:rPr lang="en-CA" smtClean="0"/>
              <a:t>2024-03-13</a:t>
            </a:fld>
            <a:endParaRPr lang="en-CA"/>
          </a:p>
        </p:txBody>
      </p:sp>
      <p:sp>
        <p:nvSpPr>
          <p:cNvPr id="6" name="Footer Placeholder 5">
            <a:extLst>
              <a:ext uri="{FF2B5EF4-FFF2-40B4-BE49-F238E27FC236}">
                <a16:creationId xmlns:a16="http://schemas.microsoft.com/office/drawing/2014/main" id="{BC24AADF-F672-72DD-41A3-7D57C7BB6F8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0BA2896-D459-29D7-569F-E81917C851F6}"/>
              </a:ext>
            </a:extLst>
          </p:cNvPr>
          <p:cNvSpPr>
            <a:spLocks noGrp="1"/>
          </p:cNvSpPr>
          <p:nvPr>
            <p:ph type="sldNum" sz="quarter" idx="12"/>
          </p:nvPr>
        </p:nvSpPr>
        <p:spPr/>
        <p:txBody>
          <a:bodyPr/>
          <a:lstStyle/>
          <a:p>
            <a:fld id="{7CC0106D-59F2-4BDC-986B-15F585F04595}" type="slidenum">
              <a:rPr lang="en-CA" smtClean="0"/>
              <a:t>‹#›</a:t>
            </a:fld>
            <a:endParaRPr lang="en-CA"/>
          </a:p>
        </p:txBody>
      </p:sp>
    </p:spTree>
    <p:extLst>
      <p:ext uri="{BB962C8B-B14F-4D97-AF65-F5344CB8AC3E}">
        <p14:creationId xmlns:p14="http://schemas.microsoft.com/office/powerpoint/2010/main" val="3985694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29CE0D-186E-6FFD-DA6F-AF348A690D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393CABE-45BA-9EED-05D8-4EE81A3E8E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0B817CA-3A9C-4300-01C1-2A45295A79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FFC2CA-C39A-4403-94C0-2C6B8D54F5E6}" type="datetimeFigureOut">
              <a:rPr lang="en-CA" smtClean="0"/>
              <a:t>2024-03-13</a:t>
            </a:fld>
            <a:endParaRPr lang="en-CA"/>
          </a:p>
        </p:txBody>
      </p:sp>
      <p:sp>
        <p:nvSpPr>
          <p:cNvPr id="5" name="Footer Placeholder 4">
            <a:extLst>
              <a:ext uri="{FF2B5EF4-FFF2-40B4-BE49-F238E27FC236}">
                <a16:creationId xmlns:a16="http://schemas.microsoft.com/office/drawing/2014/main" id="{F3BCD5B3-04EF-AAD2-A20A-DD4DBC436B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F3DB2BF-7B88-ABB2-97D4-D655C1053F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0106D-59F2-4BDC-986B-15F585F04595}" type="slidenum">
              <a:rPr lang="en-CA" smtClean="0"/>
              <a:t>‹#›</a:t>
            </a:fld>
            <a:endParaRPr lang="en-CA"/>
          </a:p>
        </p:txBody>
      </p:sp>
    </p:spTree>
    <p:extLst>
      <p:ext uri="{BB962C8B-B14F-4D97-AF65-F5344CB8AC3E}">
        <p14:creationId xmlns:p14="http://schemas.microsoft.com/office/powerpoint/2010/main" val="28559117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0.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logo with text&#10;&#10;Description automatically generated">
            <a:extLst>
              <a:ext uri="{FF2B5EF4-FFF2-40B4-BE49-F238E27FC236}">
                <a16:creationId xmlns:a16="http://schemas.microsoft.com/office/drawing/2014/main" id="{71237162-C371-9BB1-A96A-916C3E7A6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0354" y="3003165"/>
            <a:ext cx="3312900" cy="2279668"/>
          </a:xfrm>
          <a:prstGeom prst="rect">
            <a:avLst/>
          </a:prstGeom>
        </p:spPr>
      </p:pic>
      <p:sp>
        <p:nvSpPr>
          <p:cNvPr id="12" name="Title 1">
            <a:extLst>
              <a:ext uri="{FF2B5EF4-FFF2-40B4-BE49-F238E27FC236}">
                <a16:creationId xmlns:a16="http://schemas.microsoft.com/office/drawing/2014/main" id="{AB207D79-7FDB-A477-8646-D9FEF34AB7F7}"/>
              </a:ext>
            </a:extLst>
          </p:cNvPr>
          <p:cNvSpPr>
            <a:spLocks noGrp="1"/>
          </p:cNvSpPr>
          <p:nvPr>
            <p:ph type="title"/>
          </p:nvPr>
        </p:nvSpPr>
        <p:spPr>
          <a:xfrm>
            <a:off x="1095374" y="890907"/>
            <a:ext cx="9991725" cy="1325563"/>
          </a:xfrm>
        </p:spPr>
        <p:txBody>
          <a:bodyPr>
            <a:noAutofit/>
          </a:bodyPr>
          <a:lstStyle/>
          <a:p>
            <a:pPr algn="ctr"/>
            <a:r>
              <a:rPr lang="en-GB" sz="2800" dirty="0">
                <a:latin typeface="Arial" panose="020B0604020202020204" pitchFamily="34" charset="0"/>
                <a:cs typeface="Arial" panose="020B0604020202020204" pitchFamily="34" charset="0"/>
              </a:rPr>
              <a:t>Standardised definitions and diagnostic criteria for </a:t>
            </a:r>
            <a:r>
              <a:rPr lang="en-GB" sz="2800" dirty="0" err="1">
                <a:latin typeface="Arial" panose="020B0604020202020204" pitchFamily="34" charset="0"/>
                <a:cs typeface="Arial" panose="020B0604020202020204" pitchFamily="34" charset="0"/>
              </a:rPr>
              <a:t>extranodal</a:t>
            </a:r>
            <a:r>
              <a:rPr lang="en-GB" sz="2800" dirty="0">
                <a:latin typeface="Arial" panose="020B0604020202020204" pitchFamily="34" charset="0"/>
                <a:cs typeface="Arial" panose="020B0604020202020204" pitchFamily="34" charset="0"/>
              </a:rPr>
              <a:t> extension on histopathological examination in head and neck cancer:  HNCIG international consensus recommendations</a:t>
            </a:r>
            <a:endParaRPr lang="en-US" sz="28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475A8FC-571F-0812-22EB-65C303855219}"/>
              </a:ext>
            </a:extLst>
          </p:cNvPr>
          <p:cNvSpPr txBox="1"/>
          <p:nvPr/>
        </p:nvSpPr>
        <p:spPr>
          <a:xfrm>
            <a:off x="1481560" y="5884862"/>
            <a:ext cx="8456995" cy="369332"/>
          </a:xfrm>
          <a:prstGeom prst="rect">
            <a:avLst/>
          </a:prstGeom>
          <a:noFill/>
        </p:spPr>
        <p:txBody>
          <a:bodyPr wrap="none" rtlCol="0">
            <a:spAutoFit/>
          </a:bodyPr>
          <a:lstStyle/>
          <a:p>
            <a:r>
              <a:rPr lang="en-US" dirty="0"/>
              <a:t>REFERENCE:    </a:t>
            </a:r>
            <a:r>
              <a:rPr lang="en-US" dirty="0">
                <a:solidFill>
                  <a:srgbClr val="FF0000"/>
                </a:solidFill>
              </a:rPr>
              <a:t>INSERT REFERENCE and LINK to FULL paper HERE ON PRODUCTION please</a:t>
            </a:r>
          </a:p>
        </p:txBody>
      </p:sp>
    </p:spTree>
    <p:extLst>
      <p:ext uri="{BB962C8B-B14F-4D97-AF65-F5344CB8AC3E}">
        <p14:creationId xmlns:p14="http://schemas.microsoft.com/office/powerpoint/2010/main" val="2939879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9593A-6D9A-F24C-1B51-B0D0FECDD076}"/>
              </a:ext>
            </a:extLst>
          </p:cNvPr>
          <p:cNvSpPr>
            <a:spLocks noGrp="1"/>
          </p:cNvSpPr>
          <p:nvPr>
            <p:ph type="title"/>
          </p:nvPr>
        </p:nvSpPr>
        <p:spPr>
          <a:xfrm>
            <a:off x="838200" y="0"/>
            <a:ext cx="10515600" cy="1325563"/>
          </a:xfrm>
        </p:spPr>
        <p:txBody>
          <a:bodyPr>
            <a:normAutofit/>
          </a:bodyPr>
          <a:lstStyle/>
          <a:p>
            <a:pPr algn="ctr"/>
            <a:r>
              <a:rPr lang="en-US" sz="3100" dirty="0">
                <a:latin typeface="Arial" panose="020B0604020202020204" pitchFamily="34" charset="0"/>
                <a:cs typeface="Arial" panose="020B0604020202020204" pitchFamily="34" charset="0"/>
              </a:rPr>
              <a:t>No </a:t>
            </a:r>
            <a:r>
              <a:rPr lang="en-US" sz="3100" dirty="0" err="1">
                <a:latin typeface="Arial" panose="020B0604020202020204" pitchFamily="34" charset="0"/>
                <a:cs typeface="Arial" panose="020B0604020202020204" pitchFamily="34" charset="0"/>
              </a:rPr>
              <a:t>pENE</a:t>
            </a:r>
            <a:r>
              <a:rPr lang="en-US" sz="3100" dirty="0">
                <a:latin typeface="Arial" panose="020B0604020202020204" pitchFamily="34" charset="0"/>
                <a:cs typeface="Arial" panose="020B0604020202020204" pitchFamily="34" charset="0"/>
              </a:rPr>
              <a:t> (Case 2)</a:t>
            </a:r>
            <a:br>
              <a:rPr lang="en-US"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Central metastasis away from capsule</a:t>
            </a:r>
          </a:p>
        </p:txBody>
      </p:sp>
      <p:pic>
        <p:nvPicPr>
          <p:cNvPr id="5" name="Content Placeholder 4" descr="A close-up of a cell&#10;&#10;Description automatically generated">
            <a:extLst>
              <a:ext uri="{FF2B5EF4-FFF2-40B4-BE49-F238E27FC236}">
                <a16:creationId xmlns:a16="http://schemas.microsoft.com/office/drawing/2014/main" id="{8096FCD1-A990-2677-D848-D03F7A313074}"/>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colorTemperature colorTemp="5900"/>
                    </a14:imgEffect>
                    <a14:imgEffect>
                      <a14:saturation sat="66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3321657" y="1825625"/>
            <a:ext cx="5548686" cy="4351338"/>
          </a:xfrm>
        </p:spPr>
      </p:pic>
      <p:pic>
        <p:nvPicPr>
          <p:cNvPr id="7" name="Picture 6" descr="A close-up of a cell&#10;&#10;Description automatically generated">
            <a:extLst>
              <a:ext uri="{FF2B5EF4-FFF2-40B4-BE49-F238E27FC236}">
                <a16:creationId xmlns:a16="http://schemas.microsoft.com/office/drawing/2014/main" id="{F16CA56F-5506-5F9D-72CB-9DEA02514E39}"/>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59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502568" y="1182916"/>
            <a:ext cx="7235731" cy="5675083"/>
          </a:xfrm>
          <a:prstGeom prst="rect">
            <a:avLst/>
          </a:prstGeom>
        </p:spPr>
      </p:pic>
      <p:sp>
        <p:nvSpPr>
          <p:cNvPr id="6" name="Oval 5">
            <a:extLst>
              <a:ext uri="{FF2B5EF4-FFF2-40B4-BE49-F238E27FC236}">
                <a16:creationId xmlns:a16="http://schemas.microsoft.com/office/drawing/2014/main" id="{07337A50-47CF-2890-B4DB-A8D815B7FC88}"/>
              </a:ext>
            </a:extLst>
          </p:cNvPr>
          <p:cNvSpPr/>
          <p:nvPr/>
        </p:nvSpPr>
        <p:spPr>
          <a:xfrm>
            <a:off x="5650992" y="1952244"/>
            <a:ext cx="2195135" cy="2953512"/>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754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49907"/>
            <a:ext cx="10515600" cy="929390"/>
          </a:xfrm>
        </p:spPr>
        <p:txBody>
          <a:bodyPr>
            <a:noAutofit/>
          </a:bodyPr>
          <a:lstStyle/>
          <a:p>
            <a:pPr algn="ctr"/>
            <a:r>
              <a:rPr lang="en-GB" sz="2800" dirty="0">
                <a:latin typeface="Arial" panose="020B0604020202020204" pitchFamily="34" charset="0"/>
                <a:cs typeface="Arial" panose="020B0604020202020204" pitchFamily="34" charset="0"/>
              </a:rPr>
              <a:t>No pENE (Case 3)</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Metastatic SCC lies adjacent to the peri-nodal fat (A), but the capsule (B) is intact.</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There is no </a:t>
            </a:r>
            <a:r>
              <a:rPr lang="en-GB" sz="1800" dirty="0" err="1">
                <a:latin typeface="Arial" panose="020B0604020202020204" pitchFamily="34" charset="0"/>
                <a:cs typeface="Arial" panose="020B0604020202020204" pitchFamily="34" charset="0"/>
              </a:rPr>
              <a:t>extranodal</a:t>
            </a:r>
            <a:r>
              <a:rPr lang="en-GB" sz="1800" dirty="0">
                <a:latin typeface="Arial" panose="020B0604020202020204" pitchFamily="34" charset="0"/>
                <a:cs typeface="Arial" panose="020B0604020202020204" pitchFamily="34" charset="0"/>
              </a:rPr>
              <a:t> extension.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956" y="1573967"/>
            <a:ext cx="9881139" cy="5284033"/>
          </a:xfrm>
          <a:prstGeom prst="rect">
            <a:avLst/>
          </a:prstGeom>
        </p:spPr>
      </p:pic>
      <p:sp>
        <p:nvSpPr>
          <p:cNvPr id="5" name="TextBox 4"/>
          <p:cNvSpPr txBox="1"/>
          <p:nvPr/>
        </p:nvSpPr>
        <p:spPr>
          <a:xfrm>
            <a:off x="8201026" y="339090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B</a:t>
            </a:r>
          </a:p>
        </p:txBody>
      </p:sp>
      <p:sp>
        <p:nvSpPr>
          <p:cNvPr id="6" name="TextBox 5"/>
          <p:cNvSpPr txBox="1"/>
          <p:nvPr/>
        </p:nvSpPr>
        <p:spPr>
          <a:xfrm>
            <a:off x="5781676" y="315277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
        <p:nvSpPr>
          <p:cNvPr id="8" name="TextBox 7"/>
          <p:cNvSpPr txBox="1"/>
          <p:nvPr/>
        </p:nvSpPr>
        <p:spPr>
          <a:xfrm>
            <a:off x="2609851" y="290512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B</a:t>
            </a:r>
          </a:p>
        </p:txBody>
      </p:sp>
      <p:cxnSp>
        <p:nvCxnSpPr>
          <p:cNvPr id="10" name="Straight Arrow Connector 9"/>
          <p:cNvCxnSpPr/>
          <p:nvPr/>
        </p:nvCxnSpPr>
        <p:spPr>
          <a:xfrm flipH="1" flipV="1">
            <a:off x="2952751" y="3095625"/>
            <a:ext cx="1504952" cy="3693"/>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6686551" y="3581400"/>
            <a:ext cx="1504952" cy="3693"/>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2741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53338"/>
            <a:ext cx="10515600" cy="929390"/>
          </a:xfrm>
        </p:spPr>
        <p:txBody>
          <a:bodyPr>
            <a:normAutofit fontScale="90000"/>
          </a:bodyPr>
          <a:lstStyle/>
          <a:p>
            <a:pPr algn="ctr"/>
            <a:r>
              <a:rPr lang="en-GB" sz="3100" dirty="0">
                <a:latin typeface="Arial" panose="020B0604020202020204" pitchFamily="34" charset="0"/>
                <a:cs typeface="Arial" panose="020B0604020202020204" pitchFamily="34" charset="0"/>
              </a:rPr>
              <a:t>No pENE (Case 4)</a:t>
            </a:r>
            <a:br>
              <a:rPr lang="en-GB" sz="2800" dirty="0">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Metastatic SCC has effaced the lymph node architecture, but the capsule (A) is intact and fibrotic.</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There is no </a:t>
            </a:r>
            <a:r>
              <a:rPr lang="en-GB" sz="2000" dirty="0" err="1">
                <a:solidFill>
                  <a:prstClr val="black"/>
                </a:solidFill>
                <a:latin typeface="Arial" panose="020B0604020202020204" pitchFamily="34" charset="0"/>
                <a:cs typeface="Arial" panose="020B0604020202020204" pitchFamily="34" charset="0"/>
              </a:rPr>
              <a:t>extranodal</a:t>
            </a:r>
            <a:r>
              <a:rPr lang="en-GB" sz="2000" dirty="0">
                <a:solidFill>
                  <a:prstClr val="black"/>
                </a:solidFill>
                <a:latin typeface="Arial" panose="020B0604020202020204" pitchFamily="34" charset="0"/>
                <a:cs typeface="Arial" panose="020B0604020202020204" pitchFamily="34" charset="0"/>
              </a:rPr>
              <a:t> extension.</a:t>
            </a:r>
            <a:endParaRPr lang="en-GB"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049" y="1562049"/>
            <a:ext cx="9903426" cy="5295951"/>
          </a:xfrm>
          <a:prstGeom prst="rect">
            <a:avLst/>
          </a:prstGeom>
        </p:spPr>
      </p:pic>
      <p:sp>
        <p:nvSpPr>
          <p:cNvPr id="4" name="TextBox 3"/>
          <p:cNvSpPr txBox="1"/>
          <p:nvPr/>
        </p:nvSpPr>
        <p:spPr>
          <a:xfrm>
            <a:off x="3324226" y="230505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
        <p:nvSpPr>
          <p:cNvPr id="5" name="TextBox 4"/>
          <p:cNvSpPr txBox="1"/>
          <p:nvPr/>
        </p:nvSpPr>
        <p:spPr>
          <a:xfrm>
            <a:off x="4552951" y="418147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
        <p:nvSpPr>
          <p:cNvPr id="6" name="TextBox 5"/>
          <p:cNvSpPr txBox="1"/>
          <p:nvPr/>
        </p:nvSpPr>
        <p:spPr>
          <a:xfrm>
            <a:off x="6219826" y="605790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3075954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96661-2672-8D66-A45F-9AA60E60710A}"/>
              </a:ext>
            </a:extLst>
          </p:cNvPr>
          <p:cNvSpPr>
            <a:spLocks noGrp="1"/>
          </p:cNvSpPr>
          <p:nvPr>
            <p:ph type="title"/>
          </p:nvPr>
        </p:nvSpPr>
        <p:spPr>
          <a:xfrm>
            <a:off x="838200" y="105243"/>
            <a:ext cx="10515600" cy="1325563"/>
          </a:xfrm>
        </p:spPr>
        <p:txBody>
          <a:bodyPr>
            <a:normAutofit/>
          </a:bodyPr>
          <a:lstStyle/>
          <a:p>
            <a:pPr algn="ctr"/>
            <a:r>
              <a:rPr lang="en-US" sz="2800" dirty="0">
                <a:latin typeface="Arial" panose="020B0604020202020204" pitchFamily="34" charset="0"/>
                <a:cs typeface="Arial" panose="020B0604020202020204" pitchFamily="34" charset="0"/>
              </a:rPr>
              <a:t>No </a:t>
            </a:r>
            <a:r>
              <a:rPr lang="en-US" sz="2800" dirty="0" err="1">
                <a:latin typeface="Arial" panose="020B0604020202020204" pitchFamily="34" charset="0"/>
                <a:cs typeface="Arial" panose="020B0604020202020204" pitchFamily="34" charset="0"/>
              </a:rPr>
              <a:t>pENE</a:t>
            </a:r>
            <a:r>
              <a:rPr lang="en-US" sz="2800" dirty="0">
                <a:latin typeface="Arial" panose="020B0604020202020204" pitchFamily="34" charset="0"/>
                <a:cs typeface="Arial" panose="020B0604020202020204" pitchFamily="34" charset="0"/>
              </a:rPr>
              <a:t> (Case 5)</a:t>
            </a:r>
            <a:br>
              <a:rPr lang="en-US" sz="2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Cystic metastasis (A) with thickened </a:t>
            </a:r>
            <a:r>
              <a:rPr lang="en-US" sz="1800" dirty="0" err="1">
                <a:latin typeface="Arial" panose="020B0604020202020204" pitchFamily="34" charset="0"/>
                <a:cs typeface="Arial" panose="020B0604020202020204" pitchFamily="34" charset="0"/>
              </a:rPr>
              <a:t>pseudocapsule</a:t>
            </a:r>
            <a:r>
              <a:rPr lang="en-US" sz="1800" dirty="0">
                <a:latin typeface="Arial" panose="020B0604020202020204" pitchFamily="34" charset="0"/>
                <a:cs typeface="Arial" panose="020B0604020202020204" pitchFamily="34" charset="0"/>
              </a:rPr>
              <a:t> (B)</a:t>
            </a:r>
            <a:endParaRPr lang="en-US" sz="2800" dirty="0">
              <a:latin typeface="Arial" panose="020B0604020202020204" pitchFamily="34" charset="0"/>
              <a:cs typeface="Arial" panose="020B0604020202020204" pitchFamily="34" charset="0"/>
            </a:endParaRPr>
          </a:p>
        </p:txBody>
      </p:sp>
      <p:pic>
        <p:nvPicPr>
          <p:cNvPr id="7" name="Content Placeholder 6" descr="A close-up of a pink and white cell&#10;&#10;Description automatically generated">
            <a:extLst>
              <a:ext uri="{FF2B5EF4-FFF2-40B4-BE49-F238E27FC236}">
                <a16:creationId xmlns:a16="http://schemas.microsoft.com/office/drawing/2014/main" id="{897A0A60-F895-E9D2-A164-7710D90D05A1}"/>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colorTemperature colorTemp="5300"/>
                    </a14:imgEffect>
                    <a14:imgEffect>
                      <a14:brightnessContrast bright="40000"/>
                    </a14:imgEffect>
                  </a14:imgLayer>
                </a14:imgProps>
              </a:ext>
              <a:ext uri="{28A0092B-C50C-407E-A947-70E740481C1C}">
                <a14:useLocalDpi xmlns:a14="http://schemas.microsoft.com/office/drawing/2010/main"/>
              </a:ext>
            </a:extLst>
          </a:blip>
          <a:stretch>
            <a:fillRect/>
          </a:stretch>
        </p:blipFill>
        <p:spPr>
          <a:xfrm>
            <a:off x="2639598" y="1430806"/>
            <a:ext cx="6912803" cy="5421807"/>
          </a:xfrm>
        </p:spPr>
      </p:pic>
      <p:sp>
        <p:nvSpPr>
          <p:cNvPr id="9" name="TextBox 8">
            <a:extLst>
              <a:ext uri="{FF2B5EF4-FFF2-40B4-BE49-F238E27FC236}">
                <a16:creationId xmlns:a16="http://schemas.microsoft.com/office/drawing/2014/main" id="{5C389B9E-D930-2BA2-ADE1-B4F83E20FEA1}"/>
              </a:ext>
            </a:extLst>
          </p:cNvPr>
          <p:cNvSpPr txBox="1"/>
          <p:nvPr/>
        </p:nvSpPr>
        <p:spPr>
          <a:xfrm>
            <a:off x="3763520" y="1756410"/>
            <a:ext cx="323850" cy="369332"/>
          </a:xfrm>
          <a:prstGeom prst="rect">
            <a:avLst/>
          </a:prstGeom>
          <a:noFill/>
          <a:ln w="254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a:t>
            </a:r>
          </a:p>
        </p:txBody>
      </p:sp>
      <p:sp>
        <p:nvSpPr>
          <p:cNvPr id="10" name="TextBox 9">
            <a:extLst>
              <a:ext uri="{FF2B5EF4-FFF2-40B4-BE49-F238E27FC236}">
                <a16:creationId xmlns:a16="http://schemas.microsoft.com/office/drawing/2014/main" id="{36E6FE02-C969-998A-608B-1E30A3DB3E64}"/>
              </a:ext>
            </a:extLst>
          </p:cNvPr>
          <p:cNvSpPr txBox="1"/>
          <p:nvPr/>
        </p:nvSpPr>
        <p:spPr>
          <a:xfrm>
            <a:off x="3115820" y="3092530"/>
            <a:ext cx="323850" cy="369332"/>
          </a:xfrm>
          <a:prstGeom prst="rect">
            <a:avLst/>
          </a:prstGeom>
          <a:noFill/>
          <a:ln w="254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a:t>
            </a:r>
          </a:p>
        </p:txBody>
      </p:sp>
      <p:sp>
        <p:nvSpPr>
          <p:cNvPr id="11" name="TextBox 10">
            <a:extLst>
              <a:ext uri="{FF2B5EF4-FFF2-40B4-BE49-F238E27FC236}">
                <a16:creationId xmlns:a16="http://schemas.microsoft.com/office/drawing/2014/main" id="{50B25194-97A7-0085-68AA-91FA166547AF}"/>
              </a:ext>
            </a:extLst>
          </p:cNvPr>
          <p:cNvSpPr txBox="1"/>
          <p:nvPr/>
        </p:nvSpPr>
        <p:spPr>
          <a:xfrm>
            <a:off x="3439670" y="5167512"/>
            <a:ext cx="323850" cy="369332"/>
          </a:xfrm>
          <a:prstGeom prst="rect">
            <a:avLst/>
          </a:prstGeom>
          <a:noFill/>
          <a:ln w="254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a:t>
            </a:r>
          </a:p>
        </p:txBody>
      </p:sp>
      <p:sp>
        <p:nvSpPr>
          <p:cNvPr id="12" name="TextBox 11">
            <a:extLst>
              <a:ext uri="{FF2B5EF4-FFF2-40B4-BE49-F238E27FC236}">
                <a16:creationId xmlns:a16="http://schemas.microsoft.com/office/drawing/2014/main" id="{85250066-417D-7EF2-E5B9-706009F53419}"/>
              </a:ext>
            </a:extLst>
          </p:cNvPr>
          <p:cNvSpPr txBox="1"/>
          <p:nvPr/>
        </p:nvSpPr>
        <p:spPr>
          <a:xfrm>
            <a:off x="5241068" y="3429000"/>
            <a:ext cx="323850" cy="369332"/>
          </a:xfrm>
          <a:prstGeom prst="rect">
            <a:avLst/>
          </a:prstGeom>
          <a:noFill/>
          <a:ln w="254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a:t>
            </a:r>
          </a:p>
        </p:txBody>
      </p:sp>
      <p:cxnSp>
        <p:nvCxnSpPr>
          <p:cNvPr id="13" name="Straight Arrow Connector 12">
            <a:extLst>
              <a:ext uri="{FF2B5EF4-FFF2-40B4-BE49-F238E27FC236}">
                <a16:creationId xmlns:a16="http://schemas.microsoft.com/office/drawing/2014/main" id="{AFB80C5C-33EA-0D42-2669-09796865DE1D}"/>
              </a:ext>
            </a:extLst>
          </p:cNvPr>
          <p:cNvCxnSpPr>
            <a:cxnSpLocks/>
          </p:cNvCxnSpPr>
          <p:nvPr/>
        </p:nvCxnSpPr>
        <p:spPr>
          <a:xfrm flipV="1">
            <a:off x="4887120" y="3589793"/>
            <a:ext cx="353948" cy="2282857"/>
          </a:xfrm>
          <a:prstGeom prst="straightConnector1">
            <a:avLst/>
          </a:prstGeom>
          <a:noFill/>
          <a:ln w="38100" cap="flat" cmpd="sng" algn="ctr">
            <a:solidFill>
              <a:srgbClr val="FF0000"/>
            </a:solidFill>
            <a:prstDash val="solid"/>
            <a:miter lim="800000"/>
            <a:headEnd type="triangle"/>
            <a:tailEnd type="none"/>
          </a:ln>
          <a:effectLst/>
        </p:spPr>
      </p:cxnSp>
      <p:cxnSp>
        <p:nvCxnSpPr>
          <p:cNvPr id="14" name="Straight Arrow Connector 13">
            <a:extLst>
              <a:ext uri="{FF2B5EF4-FFF2-40B4-BE49-F238E27FC236}">
                <a16:creationId xmlns:a16="http://schemas.microsoft.com/office/drawing/2014/main" id="{B4CACDC8-339C-3D9C-810C-C75859ED43E5}"/>
              </a:ext>
            </a:extLst>
          </p:cNvPr>
          <p:cNvCxnSpPr>
            <a:cxnSpLocks/>
          </p:cNvCxnSpPr>
          <p:nvPr/>
        </p:nvCxnSpPr>
        <p:spPr>
          <a:xfrm flipV="1">
            <a:off x="3925445" y="3589793"/>
            <a:ext cx="1315623" cy="653023"/>
          </a:xfrm>
          <a:prstGeom prst="straightConnector1">
            <a:avLst/>
          </a:prstGeom>
          <a:noFill/>
          <a:ln w="38100" cap="flat" cmpd="sng" algn="ctr">
            <a:solidFill>
              <a:srgbClr val="FF0000"/>
            </a:solidFill>
            <a:prstDash val="solid"/>
            <a:miter lim="800000"/>
            <a:headEnd type="triangle"/>
            <a:tailEnd type="none"/>
          </a:ln>
          <a:effectLst/>
        </p:spPr>
      </p:cxnSp>
    </p:spTree>
    <p:extLst>
      <p:ext uri="{BB962C8B-B14F-4D97-AF65-F5344CB8AC3E}">
        <p14:creationId xmlns:p14="http://schemas.microsoft.com/office/powerpoint/2010/main" val="3380047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53338"/>
            <a:ext cx="10515600" cy="929390"/>
          </a:xfrm>
        </p:spPr>
        <p:txBody>
          <a:bodyPr>
            <a:noAutofit/>
          </a:bodyPr>
          <a:lstStyle/>
          <a:p>
            <a:pPr algn="ctr"/>
            <a:r>
              <a:rPr lang="en-GB" sz="2800" dirty="0">
                <a:latin typeface="Arial" panose="020B0604020202020204" pitchFamily="34" charset="0"/>
                <a:cs typeface="Arial" panose="020B0604020202020204" pitchFamily="34" charset="0"/>
              </a:rPr>
              <a:t>No pENE (Case 6)</a:t>
            </a:r>
            <a:br>
              <a:rPr lang="en-GB" sz="2800" dirty="0">
                <a:latin typeface="Arial" panose="020B0604020202020204" pitchFamily="34" charset="0"/>
                <a:cs typeface="Arial" panose="020B0604020202020204" pitchFamily="34" charset="0"/>
              </a:rPr>
            </a:br>
            <a:r>
              <a:rPr lang="en-GB" sz="1800" dirty="0">
                <a:solidFill>
                  <a:prstClr val="black"/>
                </a:solidFill>
                <a:latin typeface="Arial" panose="020B0604020202020204" pitchFamily="34" charset="0"/>
                <a:cs typeface="Arial" panose="020B0604020202020204" pitchFamily="34" charset="0"/>
              </a:rPr>
              <a:t>Metastatic SCC lies adjacent to the peri-nodal fat, but the tumour is invested by lymphoid tissue suggesting it is still confined to the lymph node. There is no </a:t>
            </a:r>
            <a:r>
              <a:rPr lang="en-GB" sz="1800" dirty="0" err="1">
                <a:solidFill>
                  <a:prstClr val="black"/>
                </a:solidFill>
                <a:latin typeface="Arial" panose="020B0604020202020204" pitchFamily="34" charset="0"/>
                <a:cs typeface="Arial" panose="020B0604020202020204" pitchFamily="34" charset="0"/>
              </a:rPr>
              <a:t>extranodal</a:t>
            </a:r>
            <a:r>
              <a:rPr lang="en-GB" sz="1800" dirty="0">
                <a:solidFill>
                  <a:prstClr val="black"/>
                </a:solidFill>
                <a:latin typeface="Arial" panose="020B0604020202020204" pitchFamily="34" charset="0"/>
                <a:cs typeface="Arial" panose="020B0604020202020204" pitchFamily="34" charset="0"/>
              </a:rPr>
              <a:t> extension.</a:t>
            </a:r>
            <a:endParaRPr lang="en-GB" sz="2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23366"/>
          <a:stretch/>
        </p:blipFill>
        <p:spPr>
          <a:xfrm>
            <a:off x="2101168" y="1279329"/>
            <a:ext cx="7994544" cy="5578671"/>
          </a:xfrm>
          <a:prstGeom prst="rect">
            <a:avLst/>
          </a:prstGeom>
        </p:spPr>
      </p:pic>
      <p:sp>
        <p:nvSpPr>
          <p:cNvPr id="6" name="Rectangle 5"/>
          <p:cNvSpPr/>
          <p:nvPr/>
        </p:nvSpPr>
        <p:spPr>
          <a:xfrm>
            <a:off x="7096125" y="1190625"/>
            <a:ext cx="363855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8220075" y="1724025"/>
            <a:ext cx="1571625"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p:cNvSpPr/>
          <p:nvPr/>
        </p:nvSpPr>
        <p:spPr>
          <a:xfrm>
            <a:off x="6448426" y="5276850"/>
            <a:ext cx="952500" cy="9525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2566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143" y="1563702"/>
            <a:ext cx="9900332" cy="5294297"/>
          </a:xfrm>
          <a:prstGeom prst="rect">
            <a:avLst/>
          </a:prstGeom>
        </p:spPr>
      </p:pic>
      <p:sp>
        <p:nvSpPr>
          <p:cNvPr id="5" name="Title 1"/>
          <p:cNvSpPr>
            <a:spLocks noGrp="1"/>
          </p:cNvSpPr>
          <p:nvPr>
            <p:ph type="title"/>
          </p:nvPr>
        </p:nvSpPr>
        <p:spPr>
          <a:xfrm>
            <a:off x="838200" y="153338"/>
            <a:ext cx="10515600" cy="929390"/>
          </a:xfrm>
        </p:spPr>
        <p:txBody>
          <a:bodyPr>
            <a:noAutofit/>
          </a:bodyPr>
          <a:lstStyle/>
          <a:p>
            <a:pPr algn="ctr"/>
            <a:r>
              <a:rPr lang="en-GB" sz="2800" dirty="0">
                <a:latin typeface="Arial" panose="020B0604020202020204" pitchFamily="34" charset="0"/>
                <a:cs typeface="Arial" panose="020B0604020202020204" pitchFamily="34" charset="0"/>
              </a:rPr>
              <a:t>No pENE (Case 6 high power)</a:t>
            </a:r>
            <a:br>
              <a:rPr lang="en-GB" sz="2800" dirty="0">
                <a:latin typeface="Arial" panose="020B0604020202020204" pitchFamily="34" charset="0"/>
                <a:cs typeface="Arial" panose="020B0604020202020204" pitchFamily="34" charset="0"/>
              </a:rPr>
            </a:br>
            <a:r>
              <a:rPr lang="en-GB" sz="1800" dirty="0">
                <a:solidFill>
                  <a:prstClr val="black"/>
                </a:solidFill>
                <a:latin typeface="Arial" panose="020B0604020202020204" pitchFamily="34" charset="0"/>
                <a:cs typeface="Arial" panose="020B0604020202020204" pitchFamily="34" charset="0"/>
              </a:rPr>
              <a:t>Metastatic SCC lies adjacent to the peri-nodal fat (A), but the tumour is invested by lymphoid tissue (B), suggesting it is still confined to the lymph node. There is no </a:t>
            </a:r>
            <a:r>
              <a:rPr lang="en-GB" sz="1800" dirty="0" err="1">
                <a:solidFill>
                  <a:prstClr val="black"/>
                </a:solidFill>
                <a:latin typeface="Arial" panose="020B0604020202020204" pitchFamily="34" charset="0"/>
                <a:cs typeface="Arial" panose="020B0604020202020204" pitchFamily="34" charset="0"/>
              </a:rPr>
              <a:t>extranodal</a:t>
            </a:r>
            <a:r>
              <a:rPr lang="en-GB" sz="1800" dirty="0">
                <a:solidFill>
                  <a:prstClr val="black"/>
                </a:solidFill>
                <a:latin typeface="Arial" panose="020B0604020202020204" pitchFamily="34" charset="0"/>
                <a:cs typeface="Arial" panose="020B0604020202020204" pitchFamily="34" charset="0"/>
              </a:rPr>
              <a:t> extension.</a:t>
            </a:r>
            <a:endParaRPr lang="en-GB" sz="2800" dirty="0">
              <a:latin typeface="Arial" panose="020B0604020202020204" pitchFamily="34" charset="0"/>
              <a:cs typeface="Arial" panose="020B0604020202020204" pitchFamily="34" charset="0"/>
            </a:endParaRPr>
          </a:p>
        </p:txBody>
      </p:sp>
      <p:sp>
        <p:nvSpPr>
          <p:cNvPr id="6" name="TextBox 5"/>
          <p:cNvSpPr txBox="1"/>
          <p:nvPr/>
        </p:nvSpPr>
        <p:spPr>
          <a:xfrm>
            <a:off x="5924551" y="532447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
        <p:nvSpPr>
          <p:cNvPr id="7" name="TextBox 6"/>
          <p:cNvSpPr txBox="1"/>
          <p:nvPr/>
        </p:nvSpPr>
        <p:spPr>
          <a:xfrm>
            <a:off x="6972301" y="487680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866958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525" y="1109457"/>
            <a:ext cx="9877425" cy="5282047"/>
          </a:xfrm>
          <a:prstGeom prst="rect">
            <a:avLst/>
          </a:prstGeom>
        </p:spPr>
      </p:pic>
      <p:sp>
        <p:nvSpPr>
          <p:cNvPr id="5" name="Title 1"/>
          <p:cNvSpPr>
            <a:spLocks noGrp="1"/>
          </p:cNvSpPr>
          <p:nvPr>
            <p:ph type="title"/>
          </p:nvPr>
        </p:nvSpPr>
        <p:spPr>
          <a:xfrm>
            <a:off x="838200" y="153338"/>
            <a:ext cx="10515600" cy="929390"/>
          </a:xfrm>
        </p:spPr>
        <p:txBody>
          <a:bodyPr>
            <a:noAutofit/>
          </a:bodyPr>
          <a:lstStyle/>
          <a:p>
            <a:pPr algn="ctr"/>
            <a:r>
              <a:rPr lang="en-GB" sz="2800" dirty="0">
                <a:latin typeface="Arial" panose="020B0604020202020204" pitchFamily="34" charset="0"/>
                <a:cs typeface="Arial" panose="020B0604020202020204" pitchFamily="34" charset="0"/>
              </a:rPr>
              <a:t>No pENE (Case 7)</a:t>
            </a:r>
            <a:br>
              <a:rPr lang="en-GB" sz="2800" dirty="0">
                <a:latin typeface="Arial" panose="020B0604020202020204" pitchFamily="34" charset="0"/>
                <a:cs typeface="Arial" panose="020B0604020202020204" pitchFamily="34" charset="0"/>
              </a:rPr>
            </a:br>
            <a:r>
              <a:rPr lang="en-GB" sz="1800" dirty="0">
                <a:solidFill>
                  <a:prstClr val="black"/>
                </a:solidFill>
                <a:latin typeface="Arial" panose="020B0604020202020204" pitchFamily="34" charset="0"/>
                <a:cs typeface="Arial" panose="020B0604020202020204" pitchFamily="34" charset="0"/>
              </a:rPr>
              <a:t>A cystic metastasis has effaced the lymph node architecture, but the capsule is intact and fibrotic.  There is no </a:t>
            </a:r>
            <a:r>
              <a:rPr lang="en-GB" sz="1800" dirty="0" err="1">
                <a:solidFill>
                  <a:prstClr val="black"/>
                </a:solidFill>
                <a:latin typeface="Arial" panose="020B0604020202020204" pitchFamily="34" charset="0"/>
                <a:cs typeface="Arial" panose="020B0604020202020204" pitchFamily="34" charset="0"/>
              </a:rPr>
              <a:t>extranodal</a:t>
            </a:r>
            <a:r>
              <a:rPr lang="en-GB" sz="1800" dirty="0">
                <a:solidFill>
                  <a:prstClr val="black"/>
                </a:solidFill>
                <a:latin typeface="Arial" panose="020B0604020202020204" pitchFamily="34" charset="0"/>
                <a:cs typeface="Arial" panose="020B0604020202020204" pitchFamily="34" charset="0"/>
              </a:rPr>
              <a:t> extension.</a:t>
            </a:r>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4112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552700" y="1371600"/>
            <a:ext cx="542925" cy="5496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493" y="1288854"/>
            <a:ext cx="10414299" cy="5569145"/>
          </a:xfrm>
          <a:prstGeom prst="rect">
            <a:avLst/>
          </a:prstGeom>
        </p:spPr>
      </p:pic>
      <p:sp>
        <p:nvSpPr>
          <p:cNvPr id="7" name="Title 1"/>
          <p:cNvSpPr>
            <a:spLocks noGrp="1"/>
          </p:cNvSpPr>
          <p:nvPr>
            <p:ph type="title"/>
          </p:nvPr>
        </p:nvSpPr>
        <p:spPr>
          <a:xfrm>
            <a:off x="838200" y="153338"/>
            <a:ext cx="10515600" cy="929390"/>
          </a:xfrm>
        </p:spPr>
        <p:txBody>
          <a:bodyPr>
            <a:noAutofit/>
          </a:bodyPr>
          <a:lstStyle/>
          <a:p>
            <a:pPr algn="ctr"/>
            <a:r>
              <a:rPr lang="en-GB" sz="2800" dirty="0">
                <a:latin typeface="Arial" panose="020B0604020202020204" pitchFamily="34" charset="0"/>
                <a:cs typeface="Arial" panose="020B0604020202020204" pitchFamily="34" charset="0"/>
              </a:rPr>
              <a:t>No pENE (Case 7 high power)</a:t>
            </a:r>
            <a:br>
              <a:rPr lang="en-GB" sz="2800" dirty="0">
                <a:latin typeface="Arial" panose="020B0604020202020204" pitchFamily="34" charset="0"/>
                <a:cs typeface="Arial" panose="020B0604020202020204" pitchFamily="34" charset="0"/>
              </a:rPr>
            </a:br>
            <a:r>
              <a:rPr lang="en-GB" sz="1800" dirty="0">
                <a:solidFill>
                  <a:prstClr val="black"/>
                </a:solidFill>
                <a:latin typeface="Arial" panose="020B0604020202020204" pitchFamily="34" charset="0"/>
                <a:cs typeface="Arial" panose="020B0604020202020204" pitchFamily="34" charset="0"/>
              </a:rPr>
              <a:t>A cystic metastatic SCC has effaced the lymph node architecture, but the capsule (A) is intact.</a:t>
            </a:r>
            <a:br>
              <a:rPr lang="en-GB" sz="1800" dirty="0">
                <a:solidFill>
                  <a:prstClr val="black"/>
                </a:solidFill>
                <a:latin typeface="Arial" panose="020B0604020202020204" pitchFamily="34" charset="0"/>
                <a:cs typeface="Arial" panose="020B0604020202020204" pitchFamily="34" charset="0"/>
              </a:rPr>
            </a:br>
            <a:r>
              <a:rPr lang="en-GB" sz="1800" dirty="0">
                <a:solidFill>
                  <a:prstClr val="black"/>
                </a:solidFill>
                <a:latin typeface="Arial" panose="020B0604020202020204" pitchFamily="34" charset="0"/>
                <a:cs typeface="Arial" panose="020B0604020202020204" pitchFamily="34" charset="0"/>
              </a:rPr>
              <a:t>There is no </a:t>
            </a:r>
            <a:r>
              <a:rPr lang="en-GB" sz="1800" dirty="0" err="1">
                <a:solidFill>
                  <a:prstClr val="black"/>
                </a:solidFill>
                <a:latin typeface="Arial" panose="020B0604020202020204" pitchFamily="34" charset="0"/>
                <a:cs typeface="Arial" panose="020B0604020202020204" pitchFamily="34" charset="0"/>
              </a:rPr>
              <a:t>extranodal</a:t>
            </a:r>
            <a:r>
              <a:rPr lang="en-GB" sz="1800" dirty="0">
                <a:solidFill>
                  <a:prstClr val="black"/>
                </a:solidFill>
                <a:latin typeface="Arial" panose="020B0604020202020204" pitchFamily="34" charset="0"/>
                <a:cs typeface="Arial" panose="020B0604020202020204" pitchFamily="34" charset="0"/>
              </a:rPr>
              <a:t> extension.</a:t>
            </a:r>
            <a:endParaRPr lang="en-GB" sz="1800" dirty="0">
              <a:latin typeface="Arial" panose="020B0604020202020204" pitchFamily="34" charset="0"/>
              <a:cs typeface="Arial" panose="020B0604020202020204" pitchFamily="34" charset="0"/>
            </a:endParaRPr>
          </a:p>
        </p:txBody>
      </p:sp>
      <p:sp>
        <p:nvSpPr>
          <p:cNvPr id="8" name="TextBox 7"/>
          <p:cNvSpPr txBox="1"/>
          <p:nvPr/>
        </p:nvSpPr>
        <p:spPr>
          <a:xfrm>
            <a:off x="3124201" y="294322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
        <p:nvSpPr>
          <p:cNvPr id="9" name="TextBox 8"/>
          <p:cNvSpPr txBox="1"/>
          <p:nvPr/>
        </p:nvSpPr>
        <p:spPr>
          <a:xfrm>
            <a:off x="8734426" y="279082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
        <p:nvSpPr>
          <p:cNvPr id="10" name="TextBox 9"/>
          <p:cNvSpPr txBox="1"/>
          <p:nvPr/>
        </p:nvSpPr>
        <p:spPr>
          <a:xfrm>
            <a:off x="5924551" y="215265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1868773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212" y="1588958"/>
            <a:ext cx="9853106" cy="5269042"/>
          </a:xfrm>
          <a:prstGeom prst="rect">
            <a:avLst/>
          </a:prstGeom>
        </p:spPr>
      </p:pic>
      <p:sp>
        <p:nvSpPr>
          <p:cNvPr id="5" name="Title 1"/>
          <p:cNvSpPr>
            <a:spLocks noGrp="1"/>
          </p:cNvSpPr>
          <p:nvPr>
            <p:ph type="title"/>
          </p:nvPr>
        </p:nvSpPr>
        <p:spPr>
          <a:xfrm>
            <a:off x="838200" y="153338"/>
            <a:ext cx="10515600" cy="929390"/>
          </a:xfrm>
        </p:spPr>
        <p:txBody>
          <a:bodyPr>
            <a:noAutofit/>
          </a:bodyPr>
          <a:lstStyle/>
          <a:p>
            <a:pPr algn="ctr"/>
            <a:r>
              <a:rPr lang="en-GB" sz="2800" dirty="0">
                <a:latin typeface="Arial" panose="020B0604020202020204" pitchFamily="34" charset="0"/>
                <a:cs typeface="Arial" panose="020B0604020202020204" pitchFamily="34" charset="0"/>
              </a:rPr>
              <a:t>No pENE (Case 8)</a:t>
            </a:r>
            <a:br>
              <a:rPr lang="en-GB" sz="2800" dirty="0">
                <a:latin typeface="Arial" panose="020B0604020202020204" pitchFamily="34" charset="0"/>
                <a:cs typeface="Arial" panose="020B0604020202020204" pitchFamily="34" charset="0"/>
              </a:rPr>
            </a:br>
            <a:r>
              <a:rPr lang="en-GB" sz="1800" dirty="0">
                <a:solidFill>
                  <a:prstClr val="black"/>
                </a:solidFill>
                <a:latin typeface="Arial" panose="020B0604020202020204" pitchFamily="34" charset="0"/>
                <a:cs typeface="Arial" panose="020B0604020202020204" pitchFamily="34" charset="0"/>
              </a:rPr>
              <a:t>Metastatic SCC extends into the hilum of the lymph node, but the tumour is invested by lymphoid tissue, suggesting it is still confined to the lymph node. There is no </a:t>
            </a:r>
            <a:r>
              <a:rPr lang="en-GB" sz="1800" dirty="0" err="1">
                <a:solidFill>
                  <a:prstClr val="black"/>
                </a:solidFill>
                <a:latin typeface="Arial" panose="020B0604020202020204" pitchFamily="34" charset="0"/>
                <a:cs typeface="Arial" panose="020B0604020202020204" pitchFamily="34" charset="0"/>
              </a:rPr>
              <a:t>extranodal</a:t>
            </a:r>
            <a:r>
              <a:rPr lang="en-GB" sz="1800" dirty="0">
                <a:solidFill>
                  <a:prstClr val="black"/>
                </a:solidFill>
                <a:latin typeface="Arial" panose="020B0604020202020204" pitchFamily="34" charset="0"/>
                <a:cs typeface="Arial" panose="020B0604020202020204" pitchFamily="34" charset="0"/>
              </a:rPr>
              <a:t> extension.</a:t>
            </a:r>
            <a:endParaRPr lang="en-GB" sz="2800" dirty="0">
              <a:latin typeface="Arial" panose="020B0604020202020204" pitchFamily="34" charset="0"/>
              <a:cs typeface="Arial" panose="020B0604020202020204" pitchFamily="34" charset="0"/>
            </a:endParaRPr>
          </a:p>
        </p:txBody>
      </p:sp>
      <p:sp>
        <p:nvSpPr>
          <p:cNvPr id="6" name="Oval 5"/>
          <p:cNvSpPr/>
          <p:nvPr/>
        </p:nvSpPr>
        <p:spPr>
          <a:xfrm>
            <a:off x="5505450" y="4991100"/>
            <a:ext cx="2209800" cy="18383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44155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792" y="1574600"/>
            <a:ext cx="9879954" cy="5283399"/>
          </a:xfrm>
          <a:prstGeom prst="rect">
            <a:avLst/>
          </a:prstGeom>
        </p:spPr>
      </p:pic>
      <p:sp>
        <p:nvSpPr>
          <p:cNvPr id="5" name="Title 1"/>
          <p:cNvSpPr>
            <a:spLocks noGrp="1"/>
          </p:cNvSpPr>
          <p:nvPr>
            <p:ph type="title"/>
          </p:nvPr>
        </p:nvSpPr>
        <p:spPr>
          <a:xfrm>
            <a:off x="838200" y="153338"/>
            <a:ext cx="10515600" cy="929390"/>
          </a:xfrm>
        </p:spPr>
        <p:txBody>
          <a:bodyPr>
            <a:noAutofit/>
          </a:bodyPr>
          <a:lstStyle/>
          <a:p>
            <a:pPr algn="ctr"/>
            <a:r>
              <a:rPr lang="en-GB" sz="2800" dirty="0">
                <a:latin typeface="Arial" panose="020B0604020202020204" pitchFamily="34" charset="0"/>
                <a:cs typeface="Arial" panose="020B0604020202020204" pitchFamily="34" charset="0"/>
              </a:rPr>
              <a:t>No pENE (Case 8 high power)</a:t>
            </a:r>
            <a:br>
              <a:rPr lang="en-GB" sz="2800" dirty="0">
                <a:latin typeface="Arial" panose="020B0604020202020204" pitchFamily="34" charset="0"/>
                <a:cs typeface="Arial" panose="020B0604020202020204" pitchFamily="34" charset="0"/>
              </a:rPr>
            </a:br>
            <a:r>
              <a:rPr lang="en-GB" sz="1800" dirty="0">
                <a:solidFill>
                  <a:prstClr val="black"/>
                </a:solidFill>
                <a:latin typeface="Arial" panose="020B0604020202020204" pitchFamily="34" charset="0"/>
                <a:cs typeface="Arial" panose="020B0604020202020204" pitchFamily="34" charset="0"/>
              </a:rPr>
              <a:t>Metastatic SCC extends into the hilum of the lymph node, but the tumour is invested by lymphoid tissue, suggesting it is still confined to the lymph node. There is no </a:t>
            </a:r>
            <a:r>
              <a:rPr lang="en-GB" sz="1800" dirty="0" err="1">
                <a:solidFill>
                  <a:prstClr val="black"/>
                </a:solidFill>
                <a:latin typeface="Arial" panose="020B0604020202020204" pitchFamily="34" charset="0"/>
                <a:cs typeface="Arial" panose="020B0604020202020204" pitchFamily="34" charset="0"/>
              </a:rPr>
              <a:t>extranodal</a:t>
            </a:r>
            <a:r>
              <a:rPr lang="en-GB" sz="1800" dirty="0">
                <a:solidFill>
                  <a:prstClr val="black"/>
                </a:solidFill>
                <a:latin typeface="Arial" panose="020B0604020202020204" pitchFamily="34" charset="0"/>
                <a:cs typeface="Arial" panose="020B0604020202020204" pitchFamily="34" charset="0"/>
              </a:rPr>
              <a:t> extension.</a:t>
            </a:r>
            <a:endParaRPr lang="en-GB" sz="2800" dirty="0">
              <a:latin typeface="Arial" panose="020B0604020202020204" pitchFamily="34" charset="0"/>
              <a:cs typeface="Arial" panose="020B0604020202020204" pitchFamily="34" charset="0"/>
            </a:endParaRPr>
          </a:p>
        </p:txBody>
      </p:sp>
      <p:sp>
        <p:nvSpPr>
          <p:cNvPr id="6" name="TextBox 5"/>
          <p:cNvSpPr txBox="1"/>
          <p:nvPr/>
        </p:nvSpPr>
        <p:spPr>
          <a:xfrm>
            <a:off x="6324600" y="3905249"/>
            <a:ext cx="1504950" cy="371475"/>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Hilar vessels</a:t>
            </a:r>
          </a:p>
        </p:txBody>
      </p:sp>
      <p:cxnSp>
        <p:nvCxnSpPr>
          <p:cNvPr id="8" name="Straight Connector 7"/>
          <p:cNvCxnSpPr/>
          <p:nvPr/>
        </p:nvCxnSpPr>
        <p:spPr>
          <a:xfrm flipH="1">
            <a:off x="5153025" y="4276724"/>
            <a:ext cx="1171575" cy="0"/>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091112" y="4276724"/>
            <a:ext cx="1233490" cy="1476376"/>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657850" y="4276724"/>
            <a:ext cx="666751" cy="1733551"/>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24601" y="4276724"/>
            <a:ext cx="352424" cy="1952626"/>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324601" y="4276724"/>
            <a:ext cx="857249" cy="2057401"/>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995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blue logo with text&#10;&#10;Description automatically generated">
            <a:extLst>
              <a:ext uri="{FF2B5EF4-FFF2-40B4-BE49-F238E27FC236}">
                <a16:creationId xmlns:a16="http://schemas.microsoft.com/office/drawing/2014/main" id="{71237162-C371-9BB1-A96A-916C3E7A6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11" y="265994"/>
            <a:ext cx="1844586" cy="1269294"/>
          </a:xfrm>
          <a:prstGeom prst="rect">
            <a:avLst/>
          </a:prstGeom>
        </p:spPr>
      </p:pic>
      <p:graphicFrame>
        <p:nvGraphicFramePr>
          <p:cNvPr id="4" name="Table 3">
            <a:extLst>
              <a:ext uri="{FF2B5EF4-FFF2-40B4-BE49-F238E27FC236}">
                <a16:creationId xmlns:a16="http://schemas.microsoft.com/office/drawing/2014/main" id="{8D24D236-DBB5-1ED6-4C52-BE76887D43FB}"/>
              </a:ext>
            </a:extLst>
          </p:cNvPr>
          <p:cNvGraphicFramePr>
            <a:graphicFrameLocks noGrp="1"/>
          </p:cNvGraphicFramePr>
          <p:nvPr>
            <p:extLst>
              <p:ext uri="{D42A27DB-BD31-4B8C-83A1-F6EECF244321}">
                <p14:modId xmlns:p14="http://schemas.microsoft.com/office/powerpoint/2010/main" val="2848445545"/>
              </p:ext>
            </p:extLst>
          </p:nvPr>
        </p:nvGraphicFramePr>
        <p:xfrm>
          <a:off x="1413583" y="2516831"/>
          <a:ext cx="9378242" cy="1740844"/>
        </p:xfrm>
        <a:graphic>
          <a:graphicData uri="http://schemas.openxmlformats.org/drawingml/2006/table">
            <a:tbl>
              <a:tblPr bandRow="1">
                <a:tableStyleId>{5C22544A-7EE6-4342-B048-85BDC9FD1C3A}</a:tableStyleId>
              </a:tblPr>
              <a:tblGrid>
                <a:gridCol w="9378242">
                  <a:extLst>
                    <a:ext uri="{9D8B030D-6E8A-4147-A177-3AD203B41FA5}">
                      <a16:colId xmlns:a16="http://schemas.microsoft.com/office/drawing/2014/main" val="3154233110"/>
                    </a:ext>
                  </a:extLst>
                </a:gridCol>
              </a:tblGrid>
              <a:tr h="1740844">
                <a:tc>
                  <a:txBody>
                    <a:bodyPr/>
                    <a:lstStyle/>
                    <a:p>
                      <a:pPr>
                        <a:lnSpc>
                          <a:spcPct val="150000"/>
                        </a:lnSpc>
                        <a:spcAft>
                          <a:spcPts val="0"/>
                        </a:spcAft>
                      </a:pPr>
                      <a:r>
                        <a:rPr lang="en-GB" sz="2000" b="1" dirty="0">
                          <a:effectLst/>
                          <a:latin typeface="Arial" panose="020B0604020202020204" pitchFamily="34" charset="0"/>
                          <a:cs typeface="Arial" panose="020B0604020202020204" pitchFamily="34" charset="0"/>
                        </a:rPr>
                        <a:t>Features diagnostic of pENE for both HPV-mediated and HPV-negative HNC:</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Tumour directly extending into perinodal soft tissue</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Tumour cells in perinodal fat/soft tissue </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Penetration of tumour cells through the full thickness of the lymph node capsule</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9648" marR="59648" marT="0" marB="0"/>
                </a:tc>
                <a:extLst>
                  <a:ext uri="{0D108BD9-81ED-4DB2-BD59-A6C34878D82A}">
                    <a16:rowId xmlns:a16="http://schemas.microsoft.com/office/drawing/2014/main" val="3930932683"/>
                  </a:ext>
                </a:extLst>
              </a:tr>
            </a:tbl>
          </a:graphicData>
        </a:graphic>
      </p:graphicFrame>
      <p:sp>
        <p:nvSpPr>
          <p:cNvPr id="6" name="Title 1">
            <a:extLst>
              <a:ext uri="{FF2B5EF4-FFF2-40B4-BE49-F238E27FC236}">
                <a16:creationId xmlns:a16="http://schemas.microsoft.com/office/drawing/2014/main" id="{D91C88A8-B240-020B-C288-6925B2A24527}"/>
              </a:ext>
            </a:extLst>
          </p:cNvPr>
          <p:cNvSpPr>
            <a:spLocks noGrp="1"/>
          </p:cNvSpPr>
          <p:nvPr>
            <p:ph type="title"/>
          </p:nvPr>
        </p:nvSpPr>
        <p:spPr>
          <a:xfrm>
            <a:off x="2098304" y="265994"/>
            <a:ext cx="9505244" cy="1325563"/>
          </a:xfrm>
          <a:solidFill>
            <a:schemeClr val="tx1"/>
          </a:solidFill>
        </p:spPr>
        <p:txBody>
          <a:bodyPr>
            <a:normAutofit fontScale="90000"/>
          </a:bodyPr>
          <a:lstStyle/>
          <a:p>
            <a:r>
              <a:rPr lang="en-GB" sz="2800" dirty="0">
                <a:solidFill>
                  <a:schemeClr val="bg1"/>
                </a:solidFill>
                <a:latin typeface="Arial" panose="020B0604020202020204" pitchFamily="34" charset="0"/>
                <a:cs typeface="Arial" panose="020B0604020202020204" pitchFamily="34" charset="0"/>
              </a:rPr>
              <a:t>Standardised definitions and diagnostic criteria for </a:t>
            </a:r>
            <a:r>
              <a:rPr lang="en-GB" sz="2800" dirty="0" err="1">
                <a:solidFill>
                  <a:schemeClr val="bg1"/>
                </a:solidFill>
                <a:latin typeface="Arial" panose="020B0604020202020204" pitchFamily="34" charset="0"/>
                <a:cs typeface="Arial" panose="020B0604020202020204" pitchFamily="34" charset="0"/>
              </a:rPr>
              <a:t>extranodal</a:t>
            </a:r>
            <a:r>
              <a:rPr lang="en-GB" sz="2800" dirty="0">
                <a:solidFill>
                  <a:schemeClr val="bg1"/>
                </a:solidFill>
                <a:latin typeface="Arial" panose="020B0604020202020204" pitchFamily="34" charset="0"/>
                <a:cs typeface="Arial" panose="020B0604020202020204" pitchFamily="34" charset="0"/>
              </a:rPr>
              <a:t> extension on histopathological examination in head and neck cancer:  HNCIG international consensus recommendations</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1152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3338"/>
            <a:ext cx="12192000" cy="929390"/>
          </a:xfrm>
        </p:spPr>
        <p:txBody>
          <a:bodyPr>
            <a:normAutofit/>
          </a:bodyPr>
          <a:lstStyle/>
          <a:p>
            <a:pPr algn="ctr"/>
            <a:r>
              <a:rPr lang="en-GB" sz="2800" dirty="0">
                <a:latin typeface="Arial" panose="020B0604020202020204" pitchFamily="34" charset="0"/>
                <a:cs typeface="Arial" panose="020B0604020202020204" pitchFamily="34" charset="0"/>
              </a:rPr>
              <a:t>No pENE (Case 9)</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SCC in a peri-nodal lymphatic channel. There is no </a:t>
            </a:r>
            <a:r>
              <a:rPr lang="en-GB" sz="1800" dirty="0" err="1">
                <a:latin typeface="Arial" panose="020B0604020202020204" pitchFamily="34" charset="0"/>
                <a:cs typeface="Arial" panose="020B0604020202020204" pitchFamily="34" charset="0"/>
              </a:rPr>
              <a:t>extranodal</a:t>
            </a:r>
            <a:r>
              <a:rPr lang="en-GB" sz="1800" dirty="0">
                <a:latin typeface="Arial" panose="020B0604020202020204" pitchFamily="34" charset="0"/>
                <a:cs typeface="Arial" panose="020B0604020202020204" pitchFamily="34" charset="0"/>
              </a:rPr>
              <a:t> extension.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950" y="1550485"/>
            <a:ext cx="9925050" cy="5307515"/>
          </a:xfrm>
          <a:prstGeom prst="rect">
            <a:avLst/>
          </a:prstGeom>
        </p:spPr>
      </p:pic>
      <p:sp>
        <p:nvSpPr>
          <p:cNvPr id="5" name="TextBox 4"/>
          <p:cNvSpPr txBox="1"/>
          <p:nvPr/>
        </p:nvSpPr>
        <p:spPr>
          <a:xfrm>
            <a:off x="1647825" y="3409949"/>
            <a:ext cx="1228725" cy="646331"/>
          </a:xfrm>
          <a:prstGeom prst="rect">
            <a:avLst/>
          </a:prstGeom>
          <a:noFill/>
          <a:ln w="25400">
            <a:solidFill>
              <a:schemeClr val="tx1"/>
            </a:solidFill>
          </a:ln>
        </p:spPr>
        <p:txBody>
          <a:bodyPr wrap="square" rtlCol="0">
            <a:spAutoFit/>
          </a:bodyPr>
          <a:lstStyle/>
          <a:p>
            <a:pPr algn="ctr"/>
            <a:r>
              <a:rPr lang="en-GB" dirty="0">
                <a:latin typeface="Arial" panose="020B0604020202020204" pitchFamily="34" charset="0"/>
                <a:cs typeface="Arial" panose="020B0604020202020204" pitchFamily="34" charset="0"/>
              </a:rPr>
              <a:t>Lymphatic channel</a:t>
            </a:r>
          </a:p>
        </p:txBody>
      </p:sp>
    </p:spTree>
    <p:extLst>
      <p:ext uri="{BB962C8B-B14F-4D97-AF65-F5344CB8AC3E}">
        <p14:creationId xmlns:p14="http://schemas.microsoft.com/office/powerpoint/2010/main" val="3972053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766" y="1573967"/>
            <a:ext cx="9881139" cy="5284033"/>
          </a:xfrm>
          <a:prstGeom prst="rect">
            <a:avLst/>
          </a:prstGeom>
        </p:spPr>
      </p:pic>
      <p:sp>
        <p:nvSpPr>
          <p:cNvPr id="5" name="Title 1"/>
          <p:cNvSpPr>
            <a:spLocks noGrp="1"/>
          </p:cNvSpPr>
          <p:nvPr>
            <p:ph type="title"/>
          </p:nvPr>
        </p:nvSpPr>
        <p:spPr>
          <a:xfrm>
            <a:off x="0" y="153338"/>
            <a:ext cx="12192000" cy="929390"/>
          </a:xfrm>
        </p:spPr>
        <p:txBody>
          <a:bodyPr>
            <a:normAutofit/>
          </a:bodyPr>
          <a:lstStyle/>
          <a:p>
            <a:pPr algn="ctr"/>
            <a:r>
              <a:rPr lang="en-GB" sz="2800" dirty="0">
                <a:latin typeface="Arial" panose="020B0604020202020204" pitchFamily="34" charset="0"/>
                <a:cs typeface="Arial" panose="020B0604020202020204" pitchFamily="34" charset="0"/>
              </a:rPr>
              <a:t>No pENE (Case 10)</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SCC in a peri-nodal vessel. There is no </a:t>
            </a:r>
            <a:r>
              <a:rPr lang="en-GB" sz="1800" dirty="0" err="1">
                <a:latin typeface="Arial" panose="020B0604020202020204" pitchFamily="34" charset="0"/>
                <a:cs typeface="Arial" panose="020B0604020202020204" pitchFamily="34" charset="0"/>
              </a:rPr>
              <a:t>extranodal</a:t>
            </a:r>
            <a:r>
              <a:rPr lang="en-GB" sz="1800" dirty="0">
                <a:latin typeface="Arial" panose="020B0604020202020204" pitchFamily="34" charset="0"/>
                <a:cs typeface="Arial" panose="020B0604020202020204" pitchFamily="34" charset="0"/>
              </a:rPr>
              <a:t> extension.</a:t>
            </a:r>
          </a:p>
        </p:txBody>
      </p:sp>
      <p:sp>
        <p:nvSpPr>
          <p:cNvPr id="6" name="Oval 5"/>
          <p:cNvSpPr/>
          <p:nvPr/>
        </p:nvSpPr>
        <p:spPr>
          <a:xfrm>
            <a:off x="3400424" y="2250241"/>
            <a:ext cx="952501" cy="9406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61656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816" y="1550552"/>
            <a:ext cx="9924924" cy="5307447"/>
          </a:xfrm>
          <a:prstGeom prst="rect">
            <a:avLst/>
          </a:prstGeom>
        </p:spPr>
      </p:pic>
      <p:sp>
        <p:nvSpPr>
          <p:cNvPr id="5" name="Title 1"/>
          <p:cNvSpPr>
            <a:spLocks noGrp="1"/>
          </p:cNvSpPr>
          <p:nvPr>
            <p:ph type="title"/>
          </p:nvPr>
        </p:nvSpPr>
        <p:spPr>
          <a:xfrm>
            <a:off x="0" y="153338"/>
            <a:ext cx="12192000" cy="929390"/>
          </a:xfrm>
        </p:spPr>
        <p:txBody>
          <a:bodyPr>
            <a:normAutofit/>
          </a:bodyPr>
          <a:lstStyle/>
          <a:p>
            <a:pPr algn="ctr"/>
            <a:r>
              <a:rPr lang="en-GB" sz="2800" dirty="0">
                <a:latin typeface="Arial" panose="020B0604020202020204" pitchFamily="34" charset="0"/>
                <a:cs typeface="Arial" panose="020B0604020202020204" pitchFamily="34" charset="0"/>
              </a:rPr>
              <a:t>No pENE (Case 10 high power)</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SCC in a peri-nodal vessel. There is no </a:t>
            </a:r>
            <a:r>
              <a:rPr lang="en-GB" sz="1800" dirty="0" err="1">
                <a:latin typeface="Arial" panose="020B0604020202020204" pitchFamily="34" charset="0"/>
                <a:cs typeface="Arial" panose="020B0604020202020204" pitchFamily="34" charset="0"/>
              </a:rPr>
              <a:t>extranodal</a:t>
            </a:r>
            <a:r>
              <a:rPr lang="en-GB" sz="1800" dirty="0">
                <a:latin typeface="Arial" panose="020B0604020202020204" pitchFamily="34" charset="0"/>
                <a:cs typeface="Arial" panose="020B0604020202020204" pitchFamily="34" charset="0"/>
              </a:rPr>
              <a:t> extension.</a:t>
            </a:r>
          </a:p>
        </p:txBody>
      </p:sp>
      <p:sp>
        <p:nvSpPr>
          <p:cNvPr id="6" name="Oval 5"/>
          <p:cNvSpPr/>
          <p:nvPr/>
        </p:nvSpPr>
        <p:spPr>
          <a:xfrm>
            <a:off x="4743450" y="2226828"/>
            <a:ext cx="1914525" cy="18689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7986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476" y="1560672"/>
            <a:ext cx="9906000" cy="5297327"/>
          </a:xfrm>
          <a:prstGeom prst="rect">
            <a:avLst/>
          </a:prstGeom>
        </p:spPr>
      </p:pic>
      <p:sp>
        <p:nvSpPr>
          <p:cNvPr id="5" name="Title 1"/>
          <p:cNvSpPr>
            <a:spLocks noGrp="1"/>
          </p:cNvSpPr>
          <p:nvPr>
            <p:ph type="title"/>
          </p:nvPr>
        </p:nvSpPr>
        <p:spPr>
          <a:xfrm>
            <a:off x="0" y="153338"/>
            <a:ext cx="12192000" cy="929390"/>
          </a:xfrm>
        </p:spPr>
        <p:txBody>
          <a:bodyPr>
            <a:normAutofit/>
          </a:bodyPr>
          <a:lstStyle/>
          <a:p>
            <a:pPr algn="ctr"/>
            <a:r>
              <a:rPr lang="en-GB" sz="2800" dirty="0">
                <a:latin typeface="Arial" panose="020B0604020202020204" pitchFamily="34" charset="0"/>
                <a:cs typeface="Arial" panose="020B0604020202020204" pitchFamily="34" charset="0"/>
              </a:rPr>
              <a:t>No pENE (Case 11)</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SCC in a peri-nodal vessel. There is no </a:t>
            </a:r>
            <a:r>
              <a:rPr lang="en-GB" sz="1800" dirty="0" err="1">
                <a:latin typeface="Arial" panose="020B0604020202020204" pitchFamily="34" charset="0"/>
                <a:cs typeface="Arial" panose="020B0604020202020204" pitchFamily="34" charset="0"/>
              </a:rPr>
              <a:t>extranodal</a:t>
            </a:r>
            <a:r>
              <a:rPr lang="en-GB" sz="1800" dirty="0">
                <a:latin typeface="Arial" panose="020B0604020202020204" pitchFamily="34" charset="0"/>
                <a:cs typeface="Arial" panose="020B0604020202020204" pitchFamily="34" charset="0"/>
              </a:rPr>
              <a:t> extension.</a:t>
            </a:r>
          </a:p>
        </p:txBody>
      </p:sp>
      <p:sp>
        <p:nvSpPr>
          <p:cNvPr id="6" name="Oval 5"/>
          <p:cNvSpPr/>
          <p:nvPr/>
        </p:nvSpPr>
        <p:spPr>
          <a:xfrm>
            <a:off x="2905125" y="3322203"/>
            <a:ext cx="1914525" cy="18689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2389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800" y="1558978"/>
            <a:ext cx="9881138" cy="5284032"/>
          </a:xfrm>
          <a:prstGeom prst="rect">
            <a:avLst/>
          </a:prstGeom>
        </p:spPr>
      </p:pic>
      <p:sp>
        <p:nvSpPr>
          <p:cNvPr id="8" name="Title 1"/>
          <p:cNvSpPr>
            <a:spLocks noGrp="1"/>
          </p:cNvSpPr>
          <p:nvPr>
            <p:ph type="title"/>
          </p:nvPr>
        </p:nvSpPr>
        <p:spPr>
          <a:xfrm>
            <a:off x="857967" y="153338"/>
            <a:ext cx="10467258" cy="929390"/>
          </a:xfrm>
        </p:spPr>
        <p:txBody>
          <a:bodyPr>
            <a:noAutofit/>
          </a:bodyPr>
          <a:lstStyle/>
          <a:p>
            <a:pPr algn="ctr"/>
            <a:r>
              <a:rPr lang="en-GB" sz="2800" dirty="0">
                <a:latin typeface="Arial" panose="020B0604020202020204" pitchFamily="34" charset="0"/>
                <a:cs typeface="Arial" panose="020B0604020202020204" pitchFamily="34" charset="0"/>
              </a:rPr>
              <a:t>No pENE (Case 12)</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Two lymph nodes that contain metastatic SCC. The lymph nodes are fused by fibrosis of the capsule, rather than as a consequence of </a:t>
            </a:r>
            <a:r>
              <a:rPr lang="en-GB" sz="1800" dirty="0" err="1">
                <a:latin typeface="Arial" panose="020B0604020202020204" pitchFamily="34" charset="0"/>
                <a:cs typeface="Arial" panose="020B0604020202020204" pitchFamily="34" charset="0"/>
              </a:rPr>
              <a:t>extranodal</a:t>
            </a:r>
            <a:r>
              <a:rPr lang="en-GB" sz="1800" dirty="0">
                <a:latin typeface="Arial" panose="020B0604020202020204" pitchFamily="34" charset="0"/>
                <a:cs typeface="Arial" panose="020B0604020202020204" pitchFamily="34" charset="0"/>
              </a:rPr>
              <a:t> extension. There is no invasion of the </a:t>
            </a:r>
            <a:r>
              <a:rPr lang="en-GB" sz="1800" dirty="0" err="1">
                <a:latin typeface="Arial" panose="020B0604020202020204" pitchFamily="34" charset="0"/>
                <a:cs typeface="Arial" panose="020B0604020202020204" pitchFamily="34" charset="0"/>
              </a:rPr>
              <a:t>peri</a:t>
            </a:r>
            <a:r>
              <a:rPr lang="en-GB" sz="1800" dirty="0">
                <a:latin typeface="Arial" panose="020B0604020202020204" pitchFamily="34" charset="0"/>
                <a:cs typeface="Arial" panose="020B0604020202020204" pitchFamily="34" charset="0"/>
              </a:rPr>
              <a:t>-nodal fat.</a:t>
            </a:r>
          </a:p>
        </p:txBody>
      </p:sp>
    </p:spTree>
    <p:extLst>
      <p:ext uri="{BB962C8B-B14F-4D97-AF65-F5344CB8AC3E}">
        <p14:creationId xmlns:p14="http://schemas.microsoft.com/office/powerpoint/2010/main" val="3521889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717" y="1552576"/>
            <a:ext cx="9921141" cy="5305424"/>
          </a:xfrm>
          <a:prstGeom prst="rect">
            <a:avLst/>
          </a:prstGeom>
        </p:spPr>
      </p:pic>
      <p:sp>
        <p:nvSpPr>
          <p:cNvPr id="5" name="Title 1"/>
          <p:cNvSpPr>
            <a:spLocks noGrp="1"/>
          </p:cNvSpPr>
          <p:nvPr>
            <p:ph type="title"/>
          </p:nvPr>
        </p:nvSpPr>
        <p:spPr>
          <a:xfrm>
            <a:off x="1143717" y="162863"/>
            <a:ext cx="9921141" cy="929390"/>
          </a:xfrm>
        </p:spPr>
        <p:txBody>
          <a:bodyPr>
            <a:normAutofit fontScale="90000"/>
          </a:bodyPr>
          <a:lstStyle/>
          <a:p>
            <a:pPr algn="ctr"/>
            <a:r>
              <a:rPr lang="en-GB" sz="3100" dirty="0">
                <a:latin typeface="Arial" panose="020B0604020202020204" pitchFamily="34" charset="0"/>
                <a:cs typeface="Arial" panose="020B0604020202020204" pitchFamily="34" charset="0"/>
              </a:rPr>
              <a:t>No pENE (Case 12 high power)</a:t>
            </a:r>
            <a:br>
              <a:rPr lang="en-GB" sz="31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Two lymph nodes that contain metastatic SCC. The lymph nodes are fused by fibrosis of the capsule, rather than as a consequence of </a:t>
            </a:r>
            <a:r>
              <a:rPr lang="en-GB" sz="2000" dirty="0" err="1">
                <a:latin typeface="Arial" panose="020B0604020202020204" pitchFamily="34" charset="0"/>
                <a:cs typeface="Arial" panose="020B0604020202020204" pitchFamily="34" charset="0"/>
              </a:rPr>
              <a:t>extranodal</a:t>
            </a:r>
            <a:r>
              <a:rPr lang="en-GB" sz="2000" dirty="0">
                <a:latin typeface="Arial" panose="020B0604020202020204" pitchFamily="34" charset="0"/>
                <a:cs typeface="Arial" panose="020B0604020202020204" pitchFamily="34" charset="0"/>
              </a:rPr>
              <a:t> extension.</a:t>
            </a:r>
          </a:p>
        </p:txBody>
      </p:sp>
    </p:spTree>
    <p:extLst>
      <p:ext uri="{BB962C8B-B14F-4D97-AF65-F5344CB8AC3E}">
        <p14:creationId xmlns:p14="http://schemas.microsoft.com/office/powerpoint/2010/main" val="1078626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201" y="1566172"/>
            <a:ext cx="9895714" cy="5291827"/>
          </a:xfrm>
          <a:prstGeom prst="rect">
            <a:avLst/>
          </a:prstGeom>
        </p:spPr>
      </p:pic>
      <p:sp>
        <p:nvSpPr>
          <p:cNvPr id="5" name="Oval 4"/>
          <p:cNvSpPr/>
          <p:nvPr/>
        </p:nvSpPr>
        <p:spPr>
          <a:xfrm>
            <a:off x="3019425" y="4981574"/>
            <a:ext cx="981075" cy="9048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itle 1"/>
          <p:cNvSpPr>
            <a:spLocks noGrp="1"/>
          </p:cNvSpPr>
          <p:nvPr>
            <p:ph type="title"/>
          </p:nvPr>
        </p:nvSpPr>
        <p:spPr>
          <a:xfrm>
            <a:off x="1143717" y="439088"/>
            <a:ext cx="9921141" cy="929390"/>
          </a:xfrm>
        </p:spPr>
        <p:txBody>
          <a:bodyPr>
            <a:noAutofit/>
          </a:bodyPr>
          <a:lstStyle/>
          <a:p>
            <a:pPr algn="ctr"/>
            <a:r>
              <a:rPr lang="en-GB" sz="2800" dirty="0">
                <a:latin typeface="Arial" panose="020B0604020202020204" pitchFamily="34" charset="0"/>
                <a:cs typeface="Arial" panose="020B0604020202020204" pitchFamily="34" charset="0"/>
              </a:rPr>
              <a:t>No pENE (Case 13)</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A lymph node that contains metastatic SCC. The periphery of the lymph node has been disrupted by a core biopsy. There are accumulations of macrophages (A) and fibrosis (B). The metastasis is discontinuous (C) and shows central </a:t>
            </a:r>
            <a:r>
              <a:rPr lang="en-GB" sz="1800" dirty="0" err="1">
                <a:latin typeface="Arial" panose="020B0604020202020204" pitchFamily="34" charset="0"/>
                <a:cs typeface="Arial" panose="020B0604020202020204" pitchFamily="34" charset="0"/>
              </a:rPr>
              <a:t>degpENEration</a:t>
            </a:r>
            <a:r>
              <a:rPr lang="en-GB" sz="1800" dirty="0">
                <a:latin typeface="Arial" panose="020B0604020202020204" pitchFamily="34" charset="0"/>
                <a:cs typeface="Arial" panose="020B0604020202020204" pitchFamily="34" charset="0"/>
              </a:rPr>
              <a:t> (D).  There is a fragment of disrupted tumour in the fibrotic capsule (red circle), but no </a:t>
            </a:r>
            <a:r>
              <a:rPr lang="en-GB" sz="1800" dirty="0" err="1">
                <a:latin typeface="Arial" panose="020B0604020202020204" pitchFamily="34" charset="0"/>
                <a:cs typeface="Arial" panose="020B0604020202020204" pitchFamily="34" charset="0"/>
              </a:rPr>
              <a:t>extranodal</a:t>
            </a:r>
            <a:r>
              <a:rPr lang="en-GB" sz="1800" dirty="0">
                <a:latin typeface="Arial" panose="020B0604020202020204" pitchFamily="34" charset="0"/>
                <a:cs typeface="Arial" panose="020B0604020202020204" pitchFamily="34" charset="0"/>
              </a:rPr>
              <a:t> extension.</a:t>
            </a:r>
          </a:p>
        </p:txBody>
      </p:sp>
      <p:sp>
        <p:nvSpPr>
          <p:cNvPr id="7" name="TextBox 6"/>
          <p:cNvSpPr txBox="1"/>
          <p:nvPr/>
        </p:nvSpPr>
        <p:spPr>
          <a:xfrm>
            <a:off x="7972426" y="282892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
        <p:nvSpPr>
          <p:cNvPr id="9" name="TextBox 8"/>
          <p:cNvSpPr txBox="1"/>
          <p:nvPr/>
        </p:nvSpPr>
        <p:spPr>
          <a:xfrm>
            <a:off x="7972426" y="501015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D</a:t>
            </a:r>
          </a:p>
        </p:txBody>
      </p:sp>
      <p:sp>
        <p:nvSpPr>
          <p:cNvPr id="10" name="TextBox 9"/>
          <p:cNvSpPr txBox="1"/>
          <p:nvPr/>
        </p:nvSpPr>
        <p:spPr>
          <a:xfrm>
            <a:off x="7972426" y="431482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C</a:t>
            </a:r>
          </a:p>
        </p:txBody>
      </p:sp>
      <p:sp>
        <p:nvSpPr>
          <p:cNvPr id="11" name="TextBox 10"/>
          <p:cNvSpPr txBox="1"/>
          <p:nvPr/>
        </p:nvSpPr>
        <p:spPr>
          <a:xfrm>
            <a:off x="7972426" y="384810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2178381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254" y="1581162"/>
            <a:ext cx="9867683" cy="5276837"/>
          </a:xfrm>
          <a:prstGeom prst="rect">
            <a:avLst/>
          </a:prstGeom>
        </p:spPr>
      </p:pic>
      <p:sp>
        <p:nvSpPr>
          <p:cNvPr id="5" name="Oval 4"/>
          <p:cNvSpPr/>
          <p:nvPr/>
        </p:nvSpPr>
        <p:spPr>
          <a:xfrm>
            <a:off x="5051685" y="3342810"/>
            <a:ext cx="1873771" cy="18437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itle 1"/>
          <p:cNvSpPr>
            <a:spLocks noGrp="1"/>
          </p:cNvSpPr>
          <p:nvPr>
            <p:ph type="title"/>
          </p:nvPr>
        </p:nvSpPr>
        <p:spPr>
          <a:xfrm>
            <a:off x="485775" y="410513"/>
            <a:ext cx="11229975" cy="929390"/>
          </a:xfrm>
        </p:spPr>
        <p:txBody>
          <a:bodyPr>
            <a:noAutofit/>
          </a:bodyPr>
          <a:lstStyle/>
          <a:p>
            <a:pPr algn="ctr"/>
            <a:r>
              <a:rPr lang="en-GB" sz="2800" dirty="0">
                <a:latin typeface="Arial" panose="020B0604020202020204" pitchFamily="34" charset="0"/>
                <a:cs typeface="Arial" panose="020B0604020202020204" pitchFamily="34" charset="0"/>
              </a:rPr>
              <a:t>No pENE (Case 13 high power)</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The periphery of the lymph node has been disrupted by a core biopsy. There are accumulations of macrophages (A) and fibrosis (B). The metastasis is discontinuous (C) and shows central </a:t>
            </a:r>
            <a:r>
              <a:rPr lang="en-GB" sz="1800" dirty="0" err="1">
                <a:latin typeface="Arial" panose="020B0604020202020204" pitchFamily="34" charset="0"/>
                <a:cs typeface="Arial" panose="020B0604020202020204" pitchFamily="34" charset="0"/>
              </a:rPr>
              <a:t>degpENEration</a:t>
            </a:r>
            <a:r>
              <a:rPr lang="en-GB" sz="1800" dirty="0">
                <a:latin typeface="Arial" panose="020B0604020202020204" pitchFamily="34" charset="0"/>
                <a:cs typeface="Arial" panose="020B0604020202020204" pitchFamily="34" charset="0"/>
              </a:rPr>
              <a:t> (D).  There is a fragment of disrupted tumour in the fibrotic capsule (red circle), but no </a:t>
            </a:r>
            <a:r>
              <a:rPr lang="en-GB" sz="1800" dirty="0" err="1">
                <a:latin typeface="Arial" panose="020B0604020202020204" pitchFamily="34" charset="0"/>
                <a:cs typeface="Arial" panose="020B0604020202020204" pitchFamily="34" charset="0"/>
              </a:rPr>
              <a:t>extranodal</a:t>
            </a:r>
            <a:r>
              <a:rPr lang="en-GB" sz="1800" dirty="0">
                <a:latin typeface="Arial" panose="020B0604020202020204" pitchFamily="34" charset="0"/>
                <a:cs typeface="Arial" panose="020B0604020202020204" pitchFamily="34" charset="0"/>
              </a:rPr>
              <a:t> extension.</a:t>
            </a:r>
          </a:p>
        </p:txBody>
      </p:sp>
      <p:sp>
        <p:nvSpPr>
          <p:cNvPr id="9" name="TextBox 8"/>
          <p:cNvSpPr txBox="1"/>
          <p:nvPr/>
        </p:nvSpPr>
        <p:spPr>
          <a:xfrm>
            <a:off x="9839326" y="249555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
        <p:nvSpPr>
          <p:cNvPr id="10" name="TextBox 9"/>
          <p:cNvSpPr txBox="1"/>
          <p:nvPr/>
        </p:nvSpPr>
        <p:spPr>
          <a:xfrm>
            <a:off x="9839326" y="529590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D</a:t>
            </a:r>
          </a:p>
        </p:txBody>
      </p:sp>
      <p:sp>
        <p:nvSpPr>
          <p:cNvPr id="11" name="TextBox 10"/>
          <p:cNvSpPr txBox="1"/>
          <p:nvPr/>
        </p:nvSpPr>
        <p:spPr>
          <a:xfrm>
            <a:off x="6877051" y="530542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C</a:t>
            </a:r>
          </a:p>
        </p:txBody>
      </p:sp>
      <p:sp>
        <p:nvSpPr>
          <p:cNvPr id="12" name="TextBox 11"/>
          <p:cNvSpPr txBox="1"/>
          <p:nvPr/>
        </p:nvSpPr>
        <p:spPr>
          <a:xfrm>
            <a:off x="7648576" y="249555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3616241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9ADF-094F-AD87-47D7-718C9EA84F77}"/>
              </a:ext>
            </a:extLst>
          </p:cNvPr>
          <p:cNvSpPr>
            <a:spLocks noGrp="1"/>
          </p:cNvSpPr>
          <p:nvPr>
            <p:ph type="title"/>
          </p:nvPr>
        </p:nvSpPr>
        <p:spPr>
          <a:xfrm>
            <a:off x="1109330" y="2300250"/>
            <a:ext cx="10515600" cy="1325563"/>
          </a:xfrm>
        </p:spPr>
        <p:txBody>
          <a:bodyPr>
            <a:normAutofit/>
          </a:bodyPr>
          <a:lstStyle/>
          <a:p>
            <a:r>
              <a:rPr lang="en-US" sz="3200" b="1" dirty="0"/>
              <a:t>Examples of cases that have minor or major </a:t>
            </a:r>
            <a:r>
              <a:rPr lang="en-US" sz="3200" b="1" dirty="0" err="1"/>
              <a:t>pENE</a:t>
            </a:r>
            <a:endParaRPr lang="en-US" sz="3200" b="1" dirty="0"/>
          </a:p>
        </p:txBody>
      </p:sp>
    </p:spTree>
    <p:extLst>
      <p:ext uri="{BB962C8B-B14F-4D97-AF65-F5344CB8AC3E}">
        <p14:creationId xmlns:p14="http://schemas.microsoft.com/office/powerpoint/2010/main" val="4199172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blue logo with text&#10;&#10;Description automatically generated">
            <a:extLst>
              <a:ext uri="{FF2B5EF4-FFF2-40B4-BE49-F238E27FC236}">
                <a16:creationId xmlns:a16="http://schemas.microsoft.com/office/drawing/2014/main" id="{71237162-C371-9BB1-A96A-916C3E7A6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11" y="265994"/>
            <a:ext cx="1844586" cy="1269294"/>
          </a:xfrm>
          <a:prstGeom prst="rect">
            <a:avLst/>
          </a:prstGeom>
        </p:spPr>
      </p:pic>
      <p:sp>
        <p:nvSpPr>
          <p:cNvPr id="6" name="Title 1">
            <a:extLst>
              <a:ext uri="{FF2B5EF4-FFF2-40B4-BE49-F238E27FC236}">
                <a16:creationId xmlns:a16="http://schemas.microsoft.com/office/drawing/2014/main" id="{D91C88A8-B240-020B-C288-6925B2A24527}"/>
              </a:ext>
            </a:extLst>
          </p:cNvPr>
          <p:cNvSpPr>
            <a:spLocks noGrp="1"/>
          </p:cNvSpPr>
          <p:nvPr>
            <p:ph type="title"/>
          </p:nvPr>
        </p:nvSpPr>
        <p:spPr>
          <a:xfrm>
            <a:off x="2098304" y="265994"/>
            <a:ext cx="9505244" cy="1325563"/>
          </a:xfrm>
          <a:solidFill>
            <a:schemeClr val="tx1"/>
          </a:solidFill>
        </p:spPr>
        <p:txBody>
          <a:bodyPr>
            <a:normAutofit fontScale="90000"/>
          </a:bodyPr>
          <a:lstStyle/>
          <a:p>
            <a:r>
              <a:rPr lang="en-GB" sz="2800" dirty="0">
                <a:solidFill>
                  <a:schemeClr val="bg1"/>
                </a:solidFill>
                <a:latin typeface="Arial" panose="020B0604020202020204" pitchFamily="34" charset="0"/>
                <a:cs typeface="Arial" panose="020B0604020202020204" pitchFamily="34" charset="0"/>
              </a:rPr>
              <a:t>Standardised definitions and diagnostic criteria for </a:t>
            </a:r>
            <a:r>
              <a:rPr lang="en-GB" sz="2800" dirty="0" err="1">
                <a:solidFill>
                  <a:schemeClr val="bg1"/>
                </a:solidFill>
                <a:latin typeface="Arial" panose="020B0604020202020204" pitchFamily="34" charset="0"/>
                <a:cs typeface="Arial" panose="020B0604020202020204" pitchFamily="34" charset="0"/>
              </a:rPr>
              <a:t>extranodal</a:t>
            </a:r>
            <a:r>
              <a:rPr lang="en-GB" sz="2800" dirty="0">
                <a:solidFill>
                  <a:schemeClr val="bg1"/>
                </a:solidFill>
                <a:latin typeface="Arial" panose="020B0604020202020204" pitchFamily="34" charset="0"/>
                <a:cs typeface="Arial" panose="020B0604020202020204" pitchFamily="34" charset="0"/>
              </a:rPr>
              <a:t> extension on histopathological examination in head and neck cancer:  HNCIG international consensus recommendations</a:t>
            </a:r>
            <a:endParaRPr lang="en-US" sz="2800" dirty="0">
              <a:solidFill>
                <a:schemeClr val="bg1"/>
              </a:solidFill>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8D24D236-DBB5-1ED6-4C52-BE76887D43FB}"/>
              </a:ext>
            </a:extLst>
          </p:cNvPr>
          <p:cNvGraphicFramePr>
            <a:graphicFrameLocks noGrp="1"/>
          </p:cNvGraphicFramePr>
          <p:nvPr>
            <p:extLst>
              <p:ext uri="{D42A27DB-BD31-4B8C-83A1-F6EECF244321}">
                <p14:modId xmlns:p14="http://schemas.microsoft.com/office/powerpoint/2010/main" val="1415072387"/>
              </p:ext>
            </p:extLst>
          </p:nvPr>
        </p:nvGraphicFramePr>
        <p:xfrm>
          <a:off x="1404058" y="2145356"/>
          <a:ext cx="9378242" cy="3226744"/>
        </p:xfrm>
        <a:graphic>
          <a:graphicData uri="http://schemas.openxmlformats.org/drawingml/2006/table">
            <a:tbl>
              <a:tblPr bandRow="1">
                <a:tableStyleId>{5C22544A-7EE6-4342-B048-85BDC9FD1C3A}</a:tableStyleId>
              </a:tblPr>
              <a:tblGrid>
                <a:gridCol w="9378242">
                  <a:extLst>
                    <a:ext uri="{9D8B030D-6E8A-4147-A177-3AD203B41FA5}">
                      <a16:colId xmlns:a16="http://schemas.microsoft.com/office/drawing/2014/main" val="3154233110"/>
                    </a:ext>
                  </a:extLst>
                </a:gridCol>
              </a:tblGrid>
              <a:tr h="3226744">
                <a:tc>
                  <a:txBody>
                    <a:bodyPr/>
                    <a:lstStyle/>
                    <a:p>
                      <a:pPr>
                        <a:lnSpc>
                          <a:spcPct val="150000"/>
                        </a:lnSpc>
                        <a:spcAft>
                          <a:spcPts val="0"/>
                        </a:spcAft>
                      </a:pPr>
                      <a:r>
                        <a:rPr lang="en-GB" sz="2000" b="1" dirty="0">
                          <a:effectLst/>
                          <a:latin typeface="Arial" panose="020B0604020202020204" pitchFamily="34" charset="0"/>
                          <a:cs typeface="Arial" panose="020B0604020202020204" pitchFamily="34" charset="0"/>
                        </a:rPr>
                        <a:t>Reporting of pENE:</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Major and minor pENE should be explicitly reported</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Major pENE is extension of tumour &gt;2mm beyond nodal capsule</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Minor pENE is extension of tumour &lt;=2mm beyond nodal capsule</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Number of lymph nodes that have pENE should be reported</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Size of the largest lymph node that has pENE should be reported</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Precise measurement for the vertical/perpendicular extent of pENE away from the lymph node capsule should </a:t>
                      </a:r>
                      <a:r>
                        <a:rPr lang="en-GB" sz="1600" b="1" dirty="0">
                          <a:solidFill>
                            <a:schemeClr val="tx1"/>
                          </a:solidFill>
                          <a:effectLst/>
                          <a:latin typeface="Arial" panose="020B0604020202020204" pitchFamily="34" charset="0"/>
                          <a:cs typeface="Arial" panose="020B0604020202020204" pitchFamily="34" charset="0"/>
                        </a:rPr>
                        <a:t>NOT</a:t>
                      </a:r>
                      <a:r>
                        <a:rPr lang="en-GB" sz="1600" dirty="0">
                          <a:solidFill>
                            <a:schemeClr val="tx1"/>
                          </a:solidFill>
                          <a:effectLst/>
                          <a:latin typeface="Arial" panose="020B0604020202020204" pitchFamily="34" charset="0"/>
                          <a:cs typeface="Arial" panose="020B0604020202020204" pitchFamily="34" charset="0"/>
                        </a:rPr>
                        <a:t> be reported</a:t>
                      </a:r>
                    </a:p>
                  </a:txBody>
                  <a:tcPr marL="59648" marR="59648" marT="0" marB="0"/>
                </a:tc>
                <a:extLst>
                  <a:ext uri="{0D108BD9-81ED-4DB2-BD59-A6C34878D82A}">
                    <a16:rowId xmlns:a16="http://schemas.microsoft.com/office/drawing/2014/main" val="3930932683"/>
                  </a:ext>
                </a:extLst>
              </a:tr>
            </a:tbl>
          </a:graphicData>
        </a:graphic>
      </p:graphicFrame>
    </p:spTree>
    <p:extLst>
      <p:ext uri="{BB962C8B-B14F-4D97-AF65-F5344CB8AC3E}">
        <p14:creationId xmlns:p14="http://schemas.microsoft.com/office/powerpoint/2010/main" val="3516814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327D00-C0FC-0597-81BA-6361016330B7}"/>
              </a:ext>
            </a:extLst>
          </p:cNvPr>
          <p:cNvPicPr>
            <a:picLocks noChangeAspect="1"/>
          </p:cNvPicPr>
          <p:nvPr/>
        </p:nvPicPr>
        <p:blipFill rotWithShape="1">
          <a:blip r:embed="rId2">
            <a:extLst>
              <a:ext uri="{28A0092B-C50C-407E-A947-70E740481C1C}">
                <a14:useLocalDpi xmlns:a14="http://schemas.microsoft.com/office/drawing/2010/main" val="0"/>
              </a:ext>
            </a:extLst>
          </a:blip>
          <a:srcRect l="6" t="13607" r="-6" b="27343"/>
          <a:stretch/>
        </p:blipFill>
        <p:spPr bwMode="auto">
          <a:xfrm>
            <a:off x="1453632" y="1792116"/>
            <a:ext cx="9285895" cy="3838333"/>
          </a:xfrm>
          <a:prstGeom prst="rect">
            <a:avLst/>
          </a:prstGeom>
          <a:noFill/>
          <a:ln>
            <a:noFill/>
          </a:ln>
          <a:extLst>
            <a:ext uri="{53640926-AAD7-44D8-BBD7-CCE9431645EC}">
              <a14:shadowObscured xmlns:a14="http://schemas.microsoft.com/office/drawing/2010/main"/>
            </a:ext>
          </a:extLst>
        </p:spPr>
      </p:pic>
      <p:sp>
        <p:nvSpPr>
          <p:cNvPr id="5" name="Title 1"/>
          <p:cNvSpPr>
            <a:spLocks noGrp="1"/>
          </p:cNvSpPr>
          <p:nvPr>
            <p:ph type="title"/>
          </p:nvPr>
        </p:nvSpPr>
        <p:spPr>
          <a:xfrm>
            <a:off x="509666" y="629588"/>
            <a:ext cx="11182662" cy="929390"/>
          </a:xfrm>
        </p:spPr>
        <p:txBody>
          <a:bodyPr>
            <a:normAutofit/>
          </a:bodyPr>
          <a:lstStyle/>
          <a:p>
            <a:pPr algn="ctr"/>
            <a:r>
              <a:rPr lang="en-GB" sz="2800" dirty="0">
                <a:latin typeface="Arial" panose="020B0604020202020204" pitchFamily="34" charset="0"/>
                <a:cs typeface="Arial" panose="020B0604020202020204" pitchFamily="34" charset="0"/>
              </a:rPr>
              <a:t>Schematic diagram of the diagnostic criteria for pathological </a:t>
            </a:r>
            <a:r>
              <a:rPr lang="en-GB" sz="2800" dirty="0" err="1">
                <a:latin typeface="Arial" panose="020B0604020202020204" pitchFamily="34" charset="0"/>
                <a:cs typeface="Arial" panose="020B0604020202020204" pitchFamily="34" charset="0"/>
              </a:rPr>
              <a:t>extranodal</a:t>
            </a:r>
            <a:r>
              <a:rPr lang="en-GB" sz="2800" dirty="0">
                <a:latin typeface="Arial" panose="020B0604020202020204" pitchFamily="34" charset="0"/>
                <a:cs typeface="Arial" panose="020B0604020202020204" pitchFamily="34" charset="0"/>
              </a:rPr>
              <a:t> extension and soft tissue metastasis</a:t>
            </a:r>
          </a:p>
        </p:txBody>
      </p:sp>
    </p:spTree>
    <p:extLst>
      <p:ext uri="{BB962C8B-B14F-4D97-AF65-F5344CB8AC3E}">
        <p14:creationId xmlns:p14="http://schemas.microsoft.com/office/powerpoint/2010/main" val="3989030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5825" y="153338"/>
            <a:ext cx="10422254" cy="929390"/>
          </a:xfrm>
        </p:spPr>
        <p:txBody>
          <a:bodyPr>
            <a:normAutofit fontScale="90000"/>
          </a:bodyPr>
          <a:lstStyle/>
          <a:p>
            <a:pPr algn="ctr"/>
            <a:r>
              <a:rPr lang="en-GB" sz="2800" dirty="0">
                <a:latin typeface="Arial" panose="020B0604020202020204" pitchFamily="34" charset="0"/>
                <a:cs typeface="Arial" panose="020B0604020202020204" pitchFamily="34" charset="0"/>
              </a:rPr>
              <a:t>Minor pENE (Case 14)</a:t>
            </a:r>
            <a:br>
              <a:rPr lang="en-GB" sz="28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Metastatic SCC with focal invasion of the peri-nodal fibro-adipose tissue. The tumour is estimated to extend 1mm from the periphery of the lymph node; minor </a:t>
            </a:r>
            <a:r>
              <a:rPr lang="en-GB" sz="2000" dirty="0" err="1">
                <a:latin typeface="Arial" panose="020B0604020202020204" pitchFamily="34" charset="0"/>
                <a:cs typeface="Arial" panose="020B0604020202020204" pitchFamily="34" charset="0"/>
              </a:rPr>
              <a:t>extranodal</a:t>
            </a:r>
            <a:r>
              <a:rPr lang="en-GB" sz="2000" dirty="0">
                <a:latin typeface="Arial" panose="020B0604020202020204" pitchFamily="34" charset="0"/>
                <a:cs typeface="Arial" panose="020B0604020202020204" pitchFamily="34" charset="0"/>
              </a:rPr>
              <a:t> extension.</a:t>
            </a:r>
          </a:p>
        </p:txBody>
      </p:sp>
      <p:pic>
        <p:nvPicPr>
          <p:cNvPr id="11" name="Picture 10"/>
          <p:cNvPicPr>
            <a:picLocks noChangeAspect="1"/>
          </p:cNvPicPr>
          <p:nvPr/>
        </p:nvPicPr>
        <p:blipFill>
          <a:blip r:embed="rId2"/>
          <a:stretch>
            <a:fillRect/>
          </a:stretch>
        </p:blipFill>
        <p:spPr>
          <a:xfrm>
            <a:off x="2293571" y="3096365"/>
            <a:ext cx="1127858" cy="49381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825" y="1284600"/>
            <a:ext cx="10422253" cy="5573399"/>
          </a:xfrm>
          <a:prstGeom prst="rect">
            <a:avLst/>
          </a:prstGeom>
        </p:spPr>
      </p:pic>
      <p:cxnSp>
        <p:nvCxnSpPr>
          <p:cNvPr id="8" name="Straight Connector 7"/>
          <p:cNvCxnSpPr/>
          <p:nvPr/>
        </p:nvCxnSpPr>
        <p:spPr>
          <a:xfrm rot="900000">
            <a:off x="3133725" y="4610100"/>
            <a:ext cx="1095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228850" y="4695825"/>
            <a:ext cx="88582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1.0mm</a:t>
            </a:r>
          </a:p>
        </p:txBody>
      </p:sp>
    </p:spTree>
    <p:extLst>
      <p:ext uri="{BB962C8B-B14F-4D97-AF65-F5344CB8AC3E}">
        <p14:creationId xmlns:p14="http://schemas.microsoft.com/office/powerpoint/2010/main" val="4225324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8155"/>
          <a:stretch/>
        </p:blipFill>
        <p:spPr>
          <a:xfrm>
            <a:off x="2186894" y="1746055"/>
            <a:ext cx="7823882" cy="5111945"/>
          </a:xfrm>
          <a:prstGeom prst="rect">
            <a:avLst/>
          </a:prstGeom>
        </p:spPr>
      </p:pic>
      <p:cxnSp>
        <p:nvCxnSpPr>
          <p:cNvPr id="6" name="Straight Connector 5"/>
          <p:cNvCxnSpPr/>
          <p:nvPr/>
        </p:nvCxnSpPr>
        <p:spPr>
          <a:xfrm>
            <a:off x="7381875" y="3143250"/>
            <a:ext cx="1000800" cy="9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401050" y="2762250"/>
            <a:ext cx="1028701"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1.0mm</a:t>
            </a:r>
          </a:p>
        </p:txBody>
      </p:sp>
      <p:sp>
        <p:nvSpPr>
          <p:cNvPr id="7" name="Title 1"/>
          <p:cNvSpPr>
            <a:spLocks noGrp="1"/>
          </p:cNvSpPr>
          <p:nvPr>
            <p:ph type="title"/>
          </p:nvPr>
        </p:nvSpPr>
        <p:spPr>
          <a:xfrm>
            <a:off x="885825" y="315263"/>
            <a:ext cx="10422254" cy="929390"/>
          </a:xfrm>
        </p:spPr>
        <p:txBody>
          <a:bodyPr>
            <a:normAutofit fontScale="90000"/>
          </a:bodyPr>
          <a:lstStyle/>
          <a:p>
            <a:pPr algn="ctr"/>
            <a:r>
              <a:rPr lang="en-GB" sz="2800" dirty="0">
                <a:latin typeface="Arial" panose="020B0604020202020204" pitchFamily="34" charset="0"/>
                <a:cs typeface="Arial" panose="020B0604020202020204" pitchFamily="34" charset="0"/>
              </a:rPr>
              <a:t>Minor pENE (Case 15)</a:t>
            </a:r>
            <a:br>
              <a:rPr lang="en-GB" sz="28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Metastatic SCC with focal invasion of the peri-nodal fibro-adipose tissue. The tumour is estimated to extend 1mm from the periphery of the lymph node; minor </a:t>
            </a:r>
            <a:r>
              <a:rPr lang="en-GB" sz="2000" dirty="0" err="1">
                <a:latin typeface="Arial" panose="020B0604020202020204" pitchFamily="34" charset="0"/>
                <a:cs typeface="Arial" panose="020B0604020202020204" pitchFamily="34" charset="0"/>
              </a:rPr>
              <a:t>extranodal</a:t>
            </a:r>
            <a:r>
              <a:rPr lang="en-GB" sz="2000" dirty="0">
                <a:latin typeface="Arial" panose="020B0604020202020204" pitchFamily="34" charset="0"/>
                <a:cs typeface="Arial" panose="020B0604020202020204" pitchFamily="34" charset="0"/>
              </a:rPr>
              <a:t> extension.</a:t>
            </a:r>
          </a:p>
        </p:txBody>
      </p:sp>
    </p:spTree>
    <p:extLst>
      <p:ext uri="{BB962C8B-B14F-4D97-AF65-F5344CB8AC3E}">
        <p14:creationId xmlns:p14="http://schemas.microsoft.com/office/powerpoint/2010/main" val="131666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593" y="1746055"/>
            <a:ext cx="9559335" cy="5111945"/>
          </a:xfrm>
          <a:prstGeom prst="rect">
            <a:avLst/>
          </a:prstGeom>
        </p:spPr>
      </p:pic>
      <p:cxnSp>
        <p:nvCxnSpPr>
          <p:cNvPr id="7" name="Straight Connector 6"/>
          <p:cNvCxnSpPr/>
          <p:nvPr/>
        </p:nvCxnSpPr>
        <p:spPr>
          <a:xfrm rot="1200000" flipH="1" flipV="1">
            <a:off x="6115051" y="2352675"/>
            <a:ext cx="4762" cy="1008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115051" y="1981200"/>
            <a:ext cx="914400"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1.0mm</a:t>
            </a:r>
          </a:p>
        </p:txBody>
      </p:sp>
      <p:sp>
        <p:nvSpPr>
          <p:cNvPr id="8" name="Title 1"/>
          <p:cNvSpPr>
            <a:spLocks noGrp="1"/>
          </p:cNvSpPr>
          <p:nvPr>
            <p:ph type="title"/>
          </p:nvPr>
        </p:nvSpPr>
        <p:spPr>
          <a:xfrm>
            <a:off x="885825" y="305738"/>
            <a:ext cx="10422254" cy="929390"/>
          </a:xfrm>
        </p:spPr>
        <p:txBody>
          <a:bodyPr>
            <a:normAutofit fontScale="90000"/>
          </a:bodyPr>
          <a:lstStyle/>
          <a:p>
            <a:pPr algn="ctr"/>
            <a:r>
              <a:rPr lang="en-GB" sz="2800" dirty="0">
                <a:latin typeface="Arial" panose="020B0604020202020204" pitchFamily="34" charset="0"/>
                <a:cs typeface="Arial" panose="020B0604020202020204" pitchFamily="34" charset="0"/>
              </a:rPr>
              <a:t>Minor pENE (Case 16)</a:t>
            </a:r>
            <a:br>
              <a:rPr lang="en-GB" sz="28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Metastatic SCC with focal invasion of the peri-nodal fibro-adipose tissue. The tumour is estimated to extend 1mm from the periphery of the lymph node; minor </a:t>
            </a:r>
            <a:r>
              <a:rPr lang="en-GB" sz="2000" dirty="0" err="1">
                <a:latin typeface="Arial" panose="020B0604020202020204" pitchFamily="34" charset="0"/>
                <a:cs typeface="Arial" panose="020B0604020202020204" pitchFamily="34" charset="0"/>
              </a:rPr>
              <a:t>extranodal</a:t>
            </a:r>
            <a:r>
              <a:rPr lang="en-GB" sz="2000" dirty="0">
                <a:latin typeface="Arial" panose="020B0604020202020204" pitchFamily="34" charset="0"/>
                <a:cs typeface="Arial" panose="020B0604020202020204" pitchFamily="34" charset="0"/>
              </a:rPr>
              <a:t> extension.</a:t>
            </a:r>
          </a:p>
        </p:txBody>
      </p:sp>
    </p:spTree>
    <p:extLst>
      <p:ext uri="{BB962C8B-B14F-4D97-AF65-F5344CB8AC3E}">
        <p14:creationId xmlns:p14="http://schemas.microsoft.com/office/powerpoint/2010/main" val="724601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1285876"/>
            <a:ext cx="10419870" cy="5572124"/>
          </a:xfrm>
          <a:prstGeom prst="rect">
            <a:avLst/>
          </a:prstGeom>
        </p:spPr>
      </p:pic>
      <p:sp>
        <p:nvSpPr>
          <p:cNvPr id="5" name="Title 1"/>
          <p:cNvSpPr>
            <a:spLocks noGrp="1"/>
          </p:cNvSpPr>
          <p:nvPr>
            <p:ph type="title"/>
          </p:nvPr>
        </p:nvSpPr>
        <p:spPr>
          <a:xfrm>
            <a:off x="1009650" y="315263"/>
            <a:ext cx="10163175" cy="929390"/>
          </a:xfrm>
        </p:spPr>
        <p:txBody>
          <a:bodyPr>
            <a:normAutofit fontScale="90000"/>
          </a:bodyPr>
          <a:lstStyle/>
          <a:p>
            <a:pPr algn="ctr"/>
            <a:r>
              <a:rPr lang="en-GB" sz="2800" dirty="0">
                <a:latin typeface="Arial" panose="020B0604020202020204" pitchFamily="34" charset="0"/>
                <a:cs typeface="Arial" panose="020B0604020202020204" pitchFamily="34" charset="0"/>
              </a:rPr>
              <a:t>Minor pENE (Case 17)</a:t>
            </a:r>
            <a:br>
              <a:rPr lang="en-GB" sz="28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A small lymph node with metastatic SCC that shows a non-cohesive pattern of invasion into the peri-nodal fibro-adipose tissue.</a:t>
            </a:r>
          </a:p>
        </p:txBody>
      </p:sp>
      <p:cxnSp>
        <p:nvCxnSpPr>
          <p:cNvPr id="7" name="Straight Arrow Connector 6">
            <a:extLst>
              <a:ext uri="{FF2B5EF4-FFF2-40B4-BE49-F238E27FC236}">
                <a16:creationId xmlns:a16="http://schemas.microsoft.com/office/drawing/2014/main" id="{56605DA6-B15F-C1CC-D145-8B2E3E5EE1E1}"/>
              </a:ext>
            </a:extLst>
          </p:cNvPr>
          <p:cNvCxnSpPr>
            <a:cxnSpLocks/>
          </p:cNvCxnSpPr>
          <p:nvPr/>
        </p:nvCxnSpPr>
        <p:spPr>
          <a:xfrm flipH="1">
            <a:off x="7728559" y="2986268"/>
            <a:ext cx="697811" cy="53354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22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071" y="1736529"/>
            <a:ext cx="9559335" cy="5111945"/>
          </a:xfrm>
          <a:prstGeom prst="rect">
            <a:avLst/>
          </a:prstGeom>
        </p:spPr>
      </p:pic>
      <p:grpSp>
        <p:nvGrpSpPr>
          <p:cNvPr id="9" name="Group 8"/>
          <p:cNvGrpSpPr/>
          <p:nvPr/>
        </p:nvGrpSpPr>
        <p:grpSpPr>
          <a:xfrm>
            <a:off x="5895975" y="2819402"/>
            <a:ext cx="3771900" cy="28575"/>
            <a:chOff x="5686425" y="2857502"/>
            <a:chExt cx="3771900" cy="28575"/>
          </a:xfrm>
        </p:grpSpPr>
        <p:cxnSp>
          <p:nvCxnSpPr>
            <p:cNvPr id="6" name="Straight Connector 5"/>
            <p:cNvCxnSpPr/>
            <p:nvPr/>
          </p:nvCxnSpPr>
          <p:spPr>
            <a:xfrm>
              <a:off x="8201025" y="2876552"/>
              <a:ext cx="1257300" cy="9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943725" y="2867028"/>
              <a:ext cx="1257300" cy="9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686425" y="2857502"/>
              <a:ext cx="1257300" cy="9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9705976" y="2466975"/>
            <a:ext cx="914400" cy="369332"/>
          </a:xfrm>
          <a:prstGeom prst="rect">
            <a:avLst/>
          </a:prstGeom>
          <a:noFill/>
        </p:spPr>
        <p:txBody>
          <a:bodyPr wrap="square" rtlCol="0">
            <a:spAutoFit/>
          </a:bodyPr>
          <a:lstStyle/>
          <a:p>
            <a:r>
              <a:rPr lang="en-GB" dirty="0">
                <a:solidFill>
                  <a:prstClr val="black"/>
                </a:solidFill>
                <a:latin typeface="Arial" panose="020B0604020202020204" pitchFamily="34" charset="0"/>
                <a:cs typeface="Arial" panose="020B0604020202020204" pitchFamily="34" charset="0"/>
              </a:rPr>
              <a:t>1.5mm</a:t>
            </a:r>
          </a:p>
        </p:txBody>
      </p:sp>
      <p:sp>
        <p:nvSpPr>
          <p:cNvPr id="11" name="Title 1"/>
          <p:cNvSpPr>
            <a:spLocks noGrp="1"/>
          </p:cNvSpPr>
          <p:nvPr>
            <p:ph type="title"/>
          </p:nvPr>
        </p:nvSpPr>
        <p:spPr>
          <a:xfrm>
            <a:off x="885825" y="439088"/>
            <a:ext cx="10422254" cy="929390"/>
          </a:xfrm>
        </p:spPr>
        <p:txBody>
          <a:bodyPr>
            <a:normAutofit fontScale="90000"/>
          </a:bodyPr>
          <a:lstStyle/>
          <a:p>
            <a:pPr algn="ctr"/>
            <a:r>
              <a:rPr lang="en-GB" sz="2800" dirty="0">
                <a:latin typeface="Arial" panose="020B0604020202020204" pitchFamily="34" charset="0"/>
                <a:cs typeface="Arial" panose="020B0604020202020204" pitchFamily="34" charset="0"/>
              </a:rPr>
              <a:t>Minor pENE (Case 17 high power)</a:t>
            </a:r>
            <a:br>
              <a:rPr lang="en-GB" sz="2800" dirty="0">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A small lymph node with metastatic SCC that shows a non-cohesive pattern of invasion into the peri-nodal fibro-adipose tissue. </a:t>
            </a:r>
            <a:r>
              <a:rPr lang="en-GB" sz="2000" dirty="0">
                <a:latin typeface="Arial" panose="020B0604020202020204" pitchFamily="34" charset="0"/>
                <a:cs typeface="Arial" panose="020B0604020202020204" pitchFamily="34" charset="0"/>
              </a:rPr>
              <a:t>The tumour is estimated to extend 1.5mm from the periphery of the lymph node; minor </a:t>
            </a:r>
            <a:r>
              <a:rPr lang="en-GB" sz="2000" dirty="0" err="1">
                <a:latin typeface="Arial" panose="020B0604020202020204" pitchFamily="34" charset="0"/>
                <a:cs typeface="Arial" panose="020B0604020202020204" pitchFamily="34" charset="0"/>
              </a:rPr>
              <a:t>extranodal</a:t>
            </a:r>
            <a:r>
              <a:rPr lang="en-GB" sz="2000" dirty="0">
                <a:latin typeface="Arial" panose="020B0604020202020204" pitchFamily="34" charset="0"/>
                <a:cs typeface="Arial" panose="020B0604020202020204" pitchFamily="34" charset="0"/>
              </a:rPr>
              <a:t> extension.</a:t>
            </a:r>
          </a:p>
        </p:txBody>
      </p:sp>
    </p:spTree>
    <p:extLst>
      <p:ext uri="{BB962C8B-B14F-4D97-AF65-F5344CB8AC3E}">
        <p14:creationId xmlns:p14="http://schemas.microsoft.com/office/powerpoint/2010/main" val="2011411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918" y="1269804"/>
            <a:ext cx="10449922" cy="5588195"/>
          </a:xfrm>
          <a:prstGeom prst="rect">
            <a:avLst/>
          </a:prstGeom>
        </p:spPr>
      </p:pic>
      <p:cxnSp>
        <p:nvCxnSpPr>
          <p:cNvPr id="5" name="Straight Connector 4"/>
          <p:cNvCxnSpPr/>
          <p:nvPr/>
        </p:nvCxnSpPr>
        <p:spPr>
          <a:xfrm>
            <a:off x="5772150" y="3495675"/>
            <a:ext cx="0" cy="2057400"/>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72150" y="3133725"/>
            <a:ext cx="88582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2.0mm</a:t>
            </a:r>
          </a:p>
        </p:txBody>
      </p:sp>
      <p:sp>
        <p:nvSpPr>
          <p:cNvPr id="7" name="Title 1"/>
          <p:cNvSpPr>
            <a:spLocks noGrp="1"/>
          </p:cNvSpPr>
          <p:nvPr>
            <p:ph type="title"/>
          </p:nvPr>
        </p:nvSpPr>
        <p:spPr>
          <a:xfrm>
            <a:off x="885825" y="153338"/>
            <a:ext cx="10422254" cy="929390"/>
          </a:xfrm>
        </p:spPr>
        <p:txBody>
          <a:bodyPr>
            <a:normAutofit fontScale="90000"/>
          </a:bodyPr>
          <a:lstStyle/>
          <a:p>
            <a:pPr algn="ctr"/>
            <a:r>
              <a:rPr lang="en-GB" sz="2800" dirty="0">
                <a:latin typeface="Arial" panose="020B0604020202020204" pitchFamily="34" charset="0"/>
                <a:cs typeface="Arial" panose="020B0604020202020204" pitchFamily="34" charset="0"/>
              </a:rPr>
              <a:t>Minor pENE (Case 18)</a:t>
            </a:r>
            <a:br>
              <a:rPr lang="en-GB" sz="2800" dirty="0">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Metastatic SCC extends into the hilum of the lymph node and there is invasion of the hilar fat. </a:t>
            </a:r>
            <a:r>
              <a:rPr lang="en-GB" sz="2000" dirty="0">
                <a:latin typeface="Arial" panose="020B0604020202020204" pitchFamily="34" charset="0"/>
                <a:cs typeface="Arial" panose="020B0604020202020204" pitchFamily="34" charset="0"/>
              </a:rPr>
              <a:t>The tumour is estimated to extend 2mm into the hilar fat; minor </a:t>
            </a:r>
            <a:r>
              <a:rPr lang="en-GB" sz="2000" dirty="0" err="1">
                <a:latin typeface="Arial" panose="020B0604020202020204" pitchFamily="34" charset="0"/>
                <a:cs typeface="Arial" panose="020B0604020202020204" pitchFamily="34" charset="0"/>
              </a:rPr>
              <a:t>extranodal</a:t>
            </a:r>
            <a:r>
              <a:rPr lang="en-GB" sz="2000" dirty="0">
                <a:latin typeface="Arial" panose="020B0604020202020204" pitchFamily="34" charset="0"/>
                <a:cs typeface="Arial" panose="020B0604020202020204" pitchFamily="34" charset="0"/>
              </a:rPr>
              <a:t> extension.</a:t>
            </a:r>
          </a:p>
        </p:txBody>
      </p:sp>
      <p:cxnSp>
        <p:nvCxnSpPr>
          <p:cNvPr id="10" name="Straight Arrow Connector 9"/>
          <p:cNvCxnSpPr/>
          <p:nvPr/>
        </p:nvCxnSpPr>
        <p:spPr>
          <a:xfrm>
            <a:off x="3343275" y="3800474"/>
            <a:ext cx="0" cy="13811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38325" y="3428999"/>
            <a:ext cx="1504950" cy="371475"/>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Hilar vessels</a:t>
            </a:r>
          </a:p>
        </p:txBody>
      </p:sp>
      <p:cxnSp>
        <p:nvCxnSpPr>
          <p:cNvPr id="11" name="Straight Arrow Connector 10"/>
          <p:cNvCxnSpPr/>
          <p:nvPr/>
        </p:nvCxnSpPr>
        <p:spPr>
          <a:xfrm>
            <a:off x="3343275" y="3800474"/>
            <a:ext cx="800100" cy="12382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343275" y="3800474"/>
            <a:ext cx="1857375" cy="5238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352800" y="2524125"/>
            <a:ext cx="3124200" cy="12858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505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350" y="1285876"/>
            <a:ext cx="10419869" cy="5572124"/>
          </a:xfrm>
          <a:prstGeom prst="rect">
            <a:avLst/>
          </a:prstGeom>
        </p:spPr>
      </p:pic>
      <p:cxnSp>
        <p:nvCxnSpPr>
          <p:cNvPr id="6" name="Straight Connector 5"/>
          <p:cNvCxnSpPr/>
          <p:nvPr/>
        </p:nvCxnSpPr>
        <p:spPr>
          <a:xfrm flipH="1" flipV="1">
            <a:off x="4733925" y="2876550"/>
            <a:ext cx="28575" cy="1666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48100" y="2495550"/>
            <a:ext cx="88582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3.0mm</a:t>
            </a:r>
          </a:p>
        </p:txBody>
      </p:sp>
      <p:sp>
        <p:nvSpPr>
          <p:cNvPr id="7" name="Title 1"/>
          <p:cNvSpPr>
            <a:spLocks noGrp="1"/>
          </p:cNvSpPr>
          <p:nvPr>
            <p:ph type="title"/>
          </p:nvPr>
        </p:nvSpPr>
        <p:spPr>
          <a:xfrm>
            <a:off x="885825" y="153338"/>
            <a:ext cx="10422254" cy="929390"/>
          </a:xfrm>
        </p:spPr>
        <p:txBody>
          <a:bodyPr>
            <a:normAutofit fontScale="90000"/>
          </a:bodyPr>
          <a:lstStyle/>
          <a:p>
            <a:pPr algn="ctr"/>
            <a:r>
              <a:rPr lang="en-GB" sz="2800" dirty="0">
                <a:latin typeface="Arial" panose="020B0604020202020204" pitchFamily="34" charset="0"/>
                <a:cs typeface="Arial" panose="020B0604020202020204" pitchFamily="34" charset="0"/>
              </a:rPr>
              <a:t>Major pENE (Case 19)</a:t>
            </a:r>
            <a:br>
              <a:rPr lang="en-GB" sz="28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M</a:t>
            </a:r>
            <a:r>
              <a:rPr lang="en-GB" sz="2000" dirty="0">
                <a:solidFill>
                  <a:prstClr val="black"/>
                </a:solidFill>
                <a:latin typeface="Arial" panose="020B0604020202020204" pitchFamily="34" charset="0"/>
                <a:cs typeface="Arial" panose="020B0604020202020204" pitchFamily="34" charset="0"/>
              </a:rPr>
              <a:t>etastatic SCC that shows invasion into the peri-nodal fibro-adipose tissue. </a:t>
            </a:r>
            <a:r>
              <a:rPr lang="en-GB" sz="2000" dirty="0">
                <a:latin typeface="Arial" panose="020B0604020202020204" pitchFamily="34" charset="0"/>
                <a:cs typeface="Arial" panose="020B0604020202020204" pitchFamily="34" charset="0"/>
              </a:rPr>
              <a:t>The tumour is estimated to extend 3mm from the periphery of the lymph node; major </a:t>
            </a:r>
            <a:r>
              <a:rPr lang="en-GB" sz="2000" dirty="0" err="1">
                <a:latin typeface="Arial" panose="020B0604020202020204" pitchFamily="34" charset="0"/>
                <a:cs typeface="Arial" panose="020B0604020202020204" pitchFamily="34" charset="0"/>
              </a:rPr>
              <a:t>extranodal</a:t>
            </a:r>
            <a:r>
              <a:rPr lang="en-GB" sz="2000" dirty="0">
                <a:latin typeface="Arial" panose="020B0604020202020204" pitchFamily="34" charset="0"/>
                <a:cs typeface="Arial" panose="020B0604020202020204" pitchFamily="34" charset="0"/>
              </a:rPr>
              <a:t> extension.</a:t>
            </a:r>
          </a:p>
        </p:txBody>
      </p:sp>
    </p:spTree>
    <p:extLst>
      <p:ext uri="{BB962C8B-B14F-4D97-AF65-F5344CB8AC3E}">
        <p14:creationId xmlns:p14="http://schemas.microsoft.com/office/powerpoint/2010/main" val="2463586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38062"/>
          <a:stretch/>
        </p:blipFill>
        <p:spPr>
          <a:xfrm>
            <a:off x="1764666" y="1573967"/>
            <a:ext cx="6120159" cy="5284033"/>
          </a:xfrm>
          <a:prstGeom prst="rect">
            <a:avLst/>
          </a:prstGeom>
        </p:spPr>
      </p:pic>
      <p:sp>
        <p:nvSpPr>
          <p:cNvPr id="5" name="Title 1"/>
          <p:cNvSpPr>
            <a:spLocks noGrp="1"/>
          </p:cNvSpPr>
          <p:nvPr>
            <p:ph type="title"/>
          </p:nvPr>
        </p:nvSpPr>
        <p:spPr>
          <a:xfrm>
            <a:off x="885825" y="172388"/>
            <a:ext cx="10422254" cy="929390"/>
          </a:xfrm>
        </p:spPr>
        <p:txBody>
          <a:bodyPr>
            <a:normAutofit/>
          </a:bodyPr>
          <a:lstStyle/>
          <a:p>
            <a:pPr algn="ctr"/>
            <a:r>
              <a:rPr lang="en-GB" sz="2800" dirty="0">
                <a:latin typeface="Arial" panose="020B0604020202020204" pitchFamily="34" charset="0"/>
                <a:cs typeface="Arial" panose="020B0604020202020204" pitchFamily="34" charset="0"/>
              </a:rPr>
              <a:t>Major pENE (Case 20)</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M</a:t>
            </a:r>
            <a:r>
              <a:rPr lang="en-GB" sz="1800" dirty="0">
                <a:solidFill>
                  <a:prstClr val="black"/>
                </a:solidFill>
                <a:latin typeface="Arial" panose="020B0604020202020204" pitchFamily="34" charset="0"/>
                <a:cs typeface="Arial" panose="020B0604020202020204" pitchFamily="34" charset="0"/>
              </a:rPr>
              <a:t>etastatic SCC that shows invasion into the peri-nodal fibro-adipose tissue.</a:t>
            </a:r>
            <a:endParaRPr lang="en-GB" sz="1800" dirty="0">
              <a:latin typeface="Arial" panose="020B0604020202020204" pitchFamily="34" charset="0"/>
              <a:cs typeface="Arial" panose="020B0604020202020204" pitchFamily="34" charset="0"/>
            </a:endParaRPr>
          </a:p>
        </p:txBody>
      </p:sp>
      <p:sp>
        <p:nvSpPr>
          <p:cNvPr id="6" name="Oval 5"/>
          <p:cNvSpPr/>
          <p:nvPr/>
        </p:nvSpPr>
        <p:spPr>
          <a:xfrm rot="18928867">
            <a:off x="4023010" y="2340544"/>
            <a:ext cx="3607546" cy="9618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6767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p:cNvGrpSpPr/>
          <p:nvPr/>
        </p:nvGrpSpPr>
        <p:grpSpPr>
          <a:xfrm>
            <a:off x="1447944" y="1349120"/>
            <a:ext cx="9292474" cy="4969239"/>
            <a:chOff x="1283054" y="1888761"/>
            <a:chExt cx="9292474" cy="4969239"/>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054" y="1888761"/>
              <a:ext cx="9292474" cy="4969239"/>
            </a:xfrm>
            <a:prstGeom prst="rect">
              <a:avLst/>
            </a:prstGeom>
          </p:spPr>
        </p:pic>
        <p:cxnSp>
          <p:nvCxnSpPr>
            <p:cNvPr id="5" name="Straight Connector 4"/>
            <p:cNvCxnSpPr/>
            <p:nvPr/>
          </p:nvCxnSpPr>
          <p:spPr>
            <a:xfrm rot="300000" flipH="1" flipV="1">
              <a:off x="6086008" y="3579683"/>
              <a:ext cx="2803159" cy="18737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182222" y="3050184"/>
              <a:ext cx="88582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3.6mm</a:t>
              </a:r>
            </a:p>
          </p:txBody>
        </p:sp>
      </p:grpSp>
      <p:sp>
        <p:nvSpPr>
          <p:cNvPr id="8" name="Title 1"/>
          <p:cNvSpPr>
            <a:spLocks noGrp="1"/>
          </p:cNvSpPr>
          <p:nvPr>
            <p:ph type="title"/>
          </p:nvPr>
        </p:nvSpPr>
        <p:spPr>
          <a:xfrm>
            <a:off x="885825" y="162863"/>
            <a:ext cx="10422254" cy="929390"/>
          </a:xfrm>
        </p:spPr>
        <p:txBody>
          <a:bodyPr>
            <a:normAutofit fontScale="90000"/>
          </a:bodyPr>
          <a:lstStyle/>
          <a:p>
            <a:pPr algn="ctr"/>
            <a:r>
              <a:rPr lang="en-GB" sz="3100" dirty="0">
                <a:latin typeface="Arial" panose="020B0604020202020204" pitchFamily="34" charset="0"/>
                <a:cs typeface="Arial" panose="020B0604020202020204" pitchFamily="34" charset="0"/>
              </a:rPr>
              <a:t>Major pENE (Case 20 high power)</a:t>
            </a:r>
            <a:br>
              <a:rPr lang="en-GB" sz="31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M</a:t>
            </a:r>
            <a:r>
              <a:rPr lang="en-GB" sz="2000" dirty="0">
                <a:solidFill>
                  <a:prstClr val="black"/>
                </a:solidFill>
                <a:latin typeface="Arial" panose="020B0604020202020204" pitchFamily="34" charset="0"/>
                <a:cs typeface="Arial" panose="020B0604020202020204" pitchFamily="34" charset="0"/>
              </a:rPr>
              <a:t>etastatic SCC that shows invasion into the peri-nodal fibro-adipose tissue. </a:t>
            </a:r>
            <a:r>
              <a:rPr lang="en-GB" sz="2000" dirty="0">
                <a:latin typeface="Arial" panose="020B0604020202020204" pitchFamily="34" charset="0"/>
                <a:cs typeface="Arial" panose="020B0604020202020204" pitchFamily="34" charset="0"/>
              </a:rPr>
              <a:t>The tumour is estimated to extend 3.6mm from the periphery of the lymph node; major </a:t>
            </a:r>
            <a:r>
              <a:rPr lang="en-GB" sz="2000" dirty="0" err="1">
                <a:latin typeface="Arial" panose="020B0604020202020204" pitchFamily="34" charset="0"/>
                <a:cs typeface="Arial" panose="020B0604020202020204" pitchFamily="34" charset="0"/>
              </a:rPr>
              <a:t>extranodal</a:t>
            </a:r>
            <a:r>
              <a:rPr lang="en-GB" sz="2000" dirty="0">
                <a:latin typeface="Arial" panose="020B0604020202020204" pitchFamily="34" charset="0"/>
                <a:cs typeface="Arial" panose="020B0604020202020204" pitchFamily="34" charset="0"/>
              </a:rPr>
              <a:t> extension.</a:t>
            </a:r>
          </a:p>
        </p:txBody>
      </p:sp>
    </p:spTree>
    <p:extLst>
      <p:ext uri="{BB962C8B-B14F-4D97-AF65-F5344CB8AC3E}">
        <p14:creationId xmlns:p14="http://schemas.microsoft.com/office/powerpoint/2010/main" val="2833815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925" y="1323975"/>
            <a:ext cx="10348625" cy="5534025"/>
          </a:xfrm>
          <a:prstGeom prst="rect">
            <a:avLst/>
          </a:prstGeom>
        </p:spPr>
      </p:pic>
      <p:cxnSp>
        <p:nvCxnSpPr>
          <p:cNvPr id="5" name="Straight Connector 4"/>
          <p:cNvCxnSpPr/>
          <p:nvPr/>
        </p:nvCxnSpPr>
        <p:spPr>
          <a:xfrm flipH="1">
            <a:off x="3724275" y="3990975"/>
            <a:ext cx="2178000" cy="9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695575" y="3619500"/>
            <a:ext cx="1028701" cy="369332"/>
          </a:xfrm>
          <a:prstGeom prst="rect">
            <a:avLst/>
          </a:prstGeom>
          <a:noFill/>
        </p:spPr>
        <p:txBody>
          <a:bodyPr wrap="square" rtlCol="0">
            <a:spAutoFit/>
          </a:bodyPr>
          <a:lstStyle/>
          <a:p>
            <a:r>
              <a:rPr lang="en-GB" dirty="0">
                <a:solidFill>
                  <a:prstClr val="black"/>
                </a:solidFill>
                <a:latin typeface="Arial" panose="020B0604020202020204" pitchFamily="34" charset="0"/>
                <a:cs typeface="Arial" panose="020B0604020202020204" pitchFamily="34" charset="0"/>
              </a:rPr>
              <a:t>8.0mm</a:t>
            </a:r>
          </a:p>
        </p:txBody>
      </p:sp>
      <p:sp>
        <p:nvSpPr>
          <p:cNvPr id="7" name="Title 1"/>
          <p:cNvSpPr>
            <a:spLocks noGrp="1"/>
          </p:cNvSpPr>
          <p:nvPr>
            <p:ph type="title"/>
          </p:nvPr>
        </p:nvSpPr>
        <p:spPr>
          <a:xfrm>
            <a:off x="885825" y="286688"/>
            <a:ext cx="10422254" cy="929390"/>
          </a:xfrm>
        </p:spPr>
        <p:txBody>
          <a:bodyPr>
            <a:normAutofit fontScale="90000"/>
          </a:bodyPr>
          <a:lstStyle/>
          <a:p>
            <a:pPr algn="ctr"/>
            <a:r>
              <a:rPr lang="en-GB" sz="3100" dirty="0">
                <a:latin typeface="Arial" panose="020B0604020202020204" pitchFamily="34" charset="0"/>
                <a:cs typeface="Arial" panose="020B0604020202020204" pitchFamily="34" charset="0"/>
              </a:rPr>
              <a:t>Major pENE (Case 21)</a:t>
            </a:r>
            <a:br>
              <a:rPr lang="en-GB" sz="31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M</a:t>
            </a:r>
            <a:r>
              <a:rPr lang="en-GB" sz="2000" dirty="0">
                <a:solidFill>
                  <a:prstClr val="black"/>
                </a:solidFill>
                <a:latin typeface="Arial" panose="020B0604020202020204" pitchFamily="34" charset="0"/>
                <a:cs typeface="Arial" panose="020B0604020202020204" pitchFamily="34" charset="0"/>
              </a:rPr>
              <a:t>etastatic SCC that shows invasion into the peri-nodal fibro-adipose tissue. </a:t>
            </a:r>
            <a:r>
              <a:rPr lang="en-GB" sz="2000" dirty="0">
                <a:latin typeface="Arial" panose="020B0604020202020204" pitchFamily="34" charset="0"/>
                <a:cs typeface="Arial" panose="020B0604020202020204" pitchFamily="34" charset="0"/>
              </a:rPr>
              <a:t>The tumour is estimated to extend 8mm from the periphery of the lymph node; major </a:t>
            </a:r>
            <a:r>
              <a:rPr lang="en-GB" sz="2000" dirty="0" err="1">
                <a:latin typeface="Arial" panose="020B0604020202020204" pitchFamily="34" charset="0"/>
                <a:cs typeface="Arial" panose="020B0604020202020204" pitchFamily="34" charset="0"/>
              </a:rPr>
              <a:t>extranodal</a:t>
            </a:r>
            <a:r>
              <a:rPr lang="en-GB" sz="2000" dirty="0">
                <a:latin typeface="Arial" panose="020B0604020202020204" pitchFamily="34" charset="0"/>
                <a:cs typeface="Arial" panose="020B0604020202020204" pitchFamily="34" charset="0"/>
              </a:rPr>
              <a:t> extension.</a:t>
            </a:r>
          </a:p>
        </p:txBody>
      </p:sp>
    </p:spTree>
    <p:extLst>
      <p:ext uri="{BB962C8B-B14F-4D97-AF65-F5344CB8AC3E}">
        <p14:creationId xmlns:p14="http://schemas.microsoft.com/office/powerpoint/2010/main" val="2259854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8B250-569F-108E-165D-010FC6DB94B1}"/>
              </a:ext>
            </a:extLst>
          </p:cNvPr>
          <p:cNvSpPr>
            <a:spLocks noGrp="1"/>
          </p:cNvSpPr>
          <p:nvPr>
            <p:ph type="title"/>
          </p:nvPr>
        </p:nvSpPr>
        <p:spPr>
          <a:xfrm>
            <a:off x="928577" y="2353413"/>
            <a:ext cx="10515600" cy="1325563"/>
          </a:xfrm>
        </p:spPr>
        <p:txBody>
          <a:bodyPr>
            <a:normAutofit/>
          </a:bodyPr>
          <a:lstStyle/>
          <a:p>
            <a:r>
              <a:rPr lang="en-US" sz="3200" b="1" dirty="0"/>
              <a:t>Examples of cases with no </a:t>
            </a:r>
            <a:r>
              <a:rPr lang="en-US" sz="3200" b="1" dirty="0" err="1"/>
              <a:t>pENE</a:t>
            </a:r>
            <a:r>
              <a:rPr lang="en-US" sz="3200" b="1" dirty="0"/>
              <a:t> and possible pitfalls - cases that are NOT </a:t>
            </a:r>
            <a:r>
              <a:rPr lang="en-US" sz="3200" b="1" dirty="0" err="1"/>
              <a:t>pENE</a:t>
            </a:r>
            <a:r>
              <a:rPr lang="en-US" sz="3200" b="1" dirty="0"/>
              <a:t> but could be confused as such</a:t>
            </a:r>
          </a:p>
        </p:txBody>
      </p:sp>
    </p:spTree>
    <p:extLst>
      <p:ext uri="{BB962C8B-B14F-4D97-AF65-F5344CB8AC3E}">
        <p14:creationId xmlns:p14="http://schemas.microsoft.com/office/powerpoint/2010/main" val="34707333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491" y="1276350"/>
            <a:ext cx="10437684" cy="5581650"/>
          </a:xfrm>
          <a:prstGeom prst="rect">
            <a:avLst/>
          </a:prstGeom>
        </p:spPr>
      </p:pic>
      <p:sp>
        <p:nvSpPr>
          <p:cNvPr id="5" name="Title 1"/>
          <p:cNvSpPr>
            <a:spLocks noGrp="1"/>
          </p:cNvSpPr>
          <p:nvPr>
            <p:ph type="title"/>
          </p:nvPr>
        </p:nvSpPr>
        <p:spPr>
          <a:xfrm>
            <a:off x="485776" y="162863"/>
            <a:ext cx="11210924" cy="929390"/>
          </a:xfrm>
        </p:spPr>
        <p:txBody>
          <a:bodyPr>
            <a:noAutofit/>
          </a:bodyPr>
          <a:lstStyle/>
          <a:p>
            <a:pPr algn="ctr"/>
            <a:r>
              <a:rPr lang="en-GB" sz="2800" dirty="0">
                <a:latin typeface="Arial" panose="020B0604020202020204" pitchFamily="34" charset="0"/>
                <a:cs typeface="Arial" panose="020B0604020202020204" pitchFamily="34" charset="0"/>
              </a:rPr>
              <a:t>Major pENE (Case 21 high power)</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M</a:t>
            </a:r>
            <a:r>
              <a:rPr lang="en-GB" sz="1800" dirty="0">
                <a:solidFill>
                  <a:prstClr val="black"/>
                </a:solidFill>
                <a:latin typeface="Arial" panose="020B0604020202020204" pitchFamily="34" charset="0"/>
                <a:cs typeface="Arial" panose="020B0604020202020204" pitchFamily="34" charset="0"/>
              </a:rPr>
              <a:t>etastatic SCC that shows invasion (red arrows) into the peri-nodal fibro-adipose tissue; major extranodal extension</a:t>
            </a:r>
            <a:endParaRPr lang="en-GB" sz="1800" dirty="0">
              <a:latin typeface="Arial" panose="020B0604020202020204" pitchFamily="34" charset="0"/>
              <a:cs typeface="Arial" panose="020B0604020202020204" pitchFamily="34" charset="0"/>
            </a:endParaRPr>
          </a:p>
        </p:txBody>
      </p:sp>
      <p:cxnSp>
        <p:nvCxnSpPr>
          <p:cNvPr id="3" name="Straight Arrow Connector 2">
            <a:extLst>
              <a:ext uri="{FF2B5EF4-FFF2-40B4-BE49-F238E27FC236}">
                <a16:creationId xmlns:a16="http://schemas.microsoft.com/office/drawing/2014/main" id="{0500B744-7074-793E-AEEF-AE9AA99B5CDB}"/>
              </a:ext>
            </a:extLst>
          </p:cNvPr>
          <p:cNvCxnSpPr>
            <a:cxnSpLocks/>
          </p:cNvCxnSpPr>
          <p:nvPr/>
        </p:nvCxnSpPr>
        <p:spPr>
          <a:xfrm flipV="1">
            <a:off x="4221271" y="2254684"/>
            <a:ext cx="801666" cy="375781"/>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4DE101B-1D70-B96F-5492-3340B6DDAC47}"/>
              </a:ext>
            </a:extLst>
          </p:cNvPr>
          <p:cNvCxnSpPr>
            <a:cxnSpLocks/>
          </p:cNvCxnSpPr>
          <p:nvPr/>
        </p:nvCxnSpPr>
        <p:spPr>
          <a:xfrm flipV="1">
            <a:off x="5937337" y="3580225"/>
            <a:ext cx="839244" cy="816411"/>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933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969" y="1276350"/>
            <a:ext cx="10437684" cy="5581650"/>
          </a:xfrm>
          <a:prstGeom prst="rect">
            <a:avLst/>
          </a:prstGeom>
        </p:spPr>
      </p:pic>
      <p:cxnSp>
        <p:nvCxnSpPr>
          <p:cNvPr id="5" name="Straight Connector 4"/>
          <p:cNvCxnSpPr/>
          <p:nvPr/>
        </p:nvCxnSpPr>
        <p:spPr>
          <a:xfrm flipV="1">
            <a:off x="6467475" y="4152900"/>
            <a:ext cx="1224000" cy="9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7713296" y="3658340"/>
            <a:ext cx="1127858" cy="493819"/>
          </a:xfrm>
          <a:prstGeom prst="rect">
            <a:avLst/>
          </a:prstGeom>
        </p:spPr>
      </p:pic>
      <p:sp>
        <p:nvSpPr>
          <p:cNvPr id="7" name="Title 1"/>
          <p:cNvSpPr>
            <a:spLocks noGrp="1"/>
          </p:cNvSpPr>
          <p:nvPr>
            <p:ph type="title"/>
          </p:nvPr>
        </p:nvSpPr>
        <p:spPr>
          <a:xfrm>
            <a:off x="857967" y="153338"/>
            <a:ext cx="10467258" cy="929390"/>
          </a:xfrm>
        </p:spPr>
        <p:txBody>
          <a:bodyPr>
            <a:noAutofit/>
          </a:bodyPr>
          <a:lstStyle/>
          <a:p>
            <a:pPr algn="ctr"/>
            <a:r>
              <a:rPr lang="en-GB" sz="2800" dirty="0">
                <a:latin typeface="Arial" panose="020B0604020202020204" pitchFamily="34" charset="0"/>
                <a:cs typeface="Arial" panose="020B0604020202020204" pitchFamily="34" charset="0"/>
              </a:rPr>
              <a:t>Major pENE (Case 22)</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Two lymph nodes that contain metastatic SCC. The lymph nodes are fused by major </a:t>
            </a:r>
            <a:r>
              <a:rPr lang="en-GB" sz="1800" dirty="0" err="1">
                <a:latin typeface="Arial" panose="020B0604020202020204" pitchFamily="34" charset="0"/>
                <a:cs typeface="Arial" panose="020B0604020202020204" pitchFamily="34" charset="0"/>
              </a:rPr>
              <a:t>extranodal</a:t>
            </a:r>
            <a:r>
              <a:rPr lang="en-GB" sz="1800" dirty="0">
                <a:latin typeface="Arial" panose="020B0604020202020204" pitchFamily="34" charset="0"/>
                <a:cs typeface="Arial" panose="020B0604020202020204" pitchFamily="34" charset="0"/>
              </a:rPr>
              <a:t> extension (estimated to measure &gt;2mm).</a:t>
            </a:r>
          </a:p>
        </p:txBody>
      </p:sp>
    </p:spTree>
    <p:extLst>
      <p:ext uri="{BB962C8B-B14F-4D97-AF65-F5344CB8AC3E}">
        <p14:creationId xmlns:p14="http://schemas.microsoft.com/office/powerpoint/2010/main" val="428617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552700" y="1371600"/>
            <a:ext cx="542925" cy="5496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436" y="1247776"/>
            <a:ext cx="10491117" cy="5610224"/>
          </a:xfrm>
          <a:prstGeom prst="rect">
            <a:avLst/>
          </a:prstGeom>
        </p:spPr>
      </p:pic>
      <p:sp>
        <p:nvSpPr>
          <p:cNvPr id="6" name="Title 1"/>
          <p:cNvSpPr>
            <a:spLocks noGrp="1"/>
          </p:cNvSpPr>
          <p:nvPr>
            <p:ph type="title"/>
          </p:nvPr>
        </p:nvSpPr>
        <p:spPr>
          <a:xfrm>
            <a:off x="476250" y="162863"/>
            <a:ext cx="11220449" cy="929390"/>
          </a:xfrm>
        </p:spPr>
        <p:txBody>
          <a:bodyPr>
            <a:noAutofit/>
          </a:bodyPr>
          <a:lstStyle/>
          <a:p>
            <a:pPr algn="ctr"/>
            <a:r>
              <a:rPr lang="en-GB" sz="2800" dirty="0">
                <a:latin typeface="Arial" panose="020B0604020202020204" pitchFamily="34" charset="0"/>
                <a:cs typeface="Arial" panose="020B0604020202020204" pitchFamily="34" charset="0"/>
              </a:rPr>
              <a:t>Major pENE (Case 23)</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Fused lymph nodes that show major extranodal extension (&gt;2mm, a precise measurement is not feasible, red circle).</a:t>
            </a:r>
          </a:p>
        </p:txBody>
      </p:sp>
      <p:sp>
        <p:nvSpPr>
          <p:cNvPr id="2" name="Oval 1">
            <a:extLst>
              <a:ext uri="{FF2B5EF4-FFF2-40B4-BE49-F238E27FC236}">
                <a16:creationId xmlns:a16="http://schemas.microsoft.com/office/drawing/2014/main" id="{520DEB18-D31D-53C5-1418-39D5E3597257}"/>
              </a:ext>
            </a:extLst>
          </p:cNvPr>
          <p:cNvSpPr/>
          <p:nvPr/>
        </p:nvSpPr>
        <p:spPr>
          <a:xfrm>
            <a:off x="6095999" y="4434213"/>
            <a:ext cx="2647167" cy="2029217"/>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09968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552700" y="1371600"/>
            <a:ext cx="542925" cy="5496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918" y="1269804"/>
            <a:ext cx="10449924" cy="5588196"/>
          </a:xfrm>
          <a:prstGeom prst="rect">
            <a:avLst/>
          </a:prstGeom>
        </p:spPr>
      </p:pic>
      <p:sp>
        <p:nvSpPr>
          <p:cNvPr id="6" name="Title 1"/>
          <p:cNvSpPr>
            <a:spLocks noGrp="1"/>
          </p:cNvSpPr>
          <p:nvPr>
            <p:ph type="title"/>
          </p:nvPr>
        </p:nvSpPr>
        <p:spPr>
          <a:xfrm>
            <a:off x="476250" y="162863"/>
            <a:ext cx="11220449" cy="929390"/>
          </a:xfrm>
        </p:spPr>
        <p:txBody>
          <a:bodyPr>
            <a:noAutofit/>
          </a:bodyPr>
          <a:lstStyle/>
          <a:p>
            <a:pPr algn="ctr"/>
            <a:r>
              <a:rPr lang="en-GB" sz="2800" dirty="0">
                <a:latin typeface="Arial" panose="020B0604020202020204" pitchFamily="34" charset="0"/>
                <a:cs typeface="Arial" panose="020B0604020202020204" pitchFamily="34" charset="0"/>
              </a:rPr>
              <a:t>Major pENE (Case 23 high power)</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Fused lymph nodes that show major extranodal extension (&gt;2mm, a precise measurement is not feasible).</a:t>
            </a:r>
          </a:p>
        </p:txBody>
      </p:sp>
    </p:spTree>
    <p:extLst>
      <p:ext uri="{BB962C8B-B14F-4D97-AF65-F5344CB8AC3E}">
        <p14:creationId xmlns:p14="http://schemas.microsoft.com/office/powerpoint/2010/main" val="1933953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9666" y="154099"/>
            <a:ext cx="11182662" cy="929390"/>
          </a:xfrm>
        </p:spPr>
        <p:txBody>
          <a:bodyPr>
            <a:normAutofit/>
          </a:bodyPr>
          <a:lstStyle/>
          <a:p>
            <a:pPr algn="ctr"/>
            <a:r>
              <a:rPr lang="en-GB" sz="2800" dirty="0">
                <a:latin typeface="Arial" panose="020B0604020202020204" pitchFamily="34" charset="0"/>
                <a:cs typeface="Arial" panose="020B0604020202020204" pitchFamily="34" charset="0"/>
              </a:rPr>
              <a:t>Neck dissection with fused lymph nodes and major pENE (Case 24)</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SCM=sternocleidomastoid muscle, IJV=internal jugular vein.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0057" y="1281927"/>
            <a:ext cx="7180293" cy="5576073"/>
          </a:xfrm>
          <a:prstGeom prst="rect">
            <a:avLst/>
          </a:prstGeom>
        </p:spPr>
      </p:pic>
      <p:sp>
        <p:nvSpPr>
          <p:cNvPr id="4" name="Rectangle 3"/>
          <p:cNvSpPr/>
          <p:nvPr/>
        </p:nvSpPr>
        <p:spPr>
          <a:xfrm>
            <a:off x="6598718" y="6562641"/>
            <a:ext cx="3083065" cy="295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419225" y="1562100"/>
            <a:ext cx="714376" cy="369332"/>
          </a:xfrm>
          <a:prstGeom prst="rect">
            <a:avLst/>
          </a:prstGeom>
          <a:noFill/>
          <a:ln w="25400">
            <a:solidFill>
              <a:schemeClr val="tx1"/>
            </a:solidFill>
          </a:ln>
        </p:spPr>
        <p:txBody>
          <a:bodyPr wrap="square" rtlCol="0">
            <a:spAutoFit/>
          </a:bodyPr>
          <a:lstStyle/>
          <a:p>
            <a:pPr algn="ctr"/>
            <a:r>
              <a:rPr lang="en-GB" dirty="0">
                <a:solidFill>
                  <a:prstClr val="black"/>
                </a:solidFill>
                <a:latin typeface="Arial" panose="020B0604020202020204" pitchFamily="34" charset="0"/>
                <a:cs typeface="Arial" panose="020B0604020202020204" pitchFamily="34" charset="0"/>
              </a:rPr>
              <a:t>Fat</a:t>
            </a:r>
          </a:p>
        </p:txBody>
      </p:sp>
      <p:sp>
        <p:nvSpPr>
          <p:cNvPr id="7" name="TextBox 6"/>
          <p:cNvSpPr txBox="1"/>
          <p:nvPr/>
        </p:nvSpPr>
        <p:spPr>
          <a:xfrm>
            <a:off x="1419225" y="2505075"/>
            <a:ext cx="981075" cy="381218"/>
          </a:xfrm>
          <a:prstGeom prst="rect">
            <a:avLst/>
          </a:prstGeom>
          <a:noFill/>
          <a:ln w="25400">
            <a:solidFill>
              <a:schemeClr val="tx1"/>
            </a:solidFill>
          </a:ln>
        </p:spPr>
        <p:txBody>
          <a:bodyPr wrap="square" rtlCol="0">
            <a:spAutoFit/>
          </a:bodyPr>
          <a:lstStyle/>
          <a:p>
            <a:r>
              <a:rPr lang="en-GB" dirty="0">
                <a:solidFill>
                  <a:prstClr val="black"/>
                </a:solidFill>
                <a:latin typeface="Arial" panose="020B0604020202020204" pitchFamily="34" charset="0"/>
                <a:cs typeface="Arial" panose="020B0604020202020204" pitchFamily="34" charset="0"/>
              </a:rPr>
              <a:t>Tumour</a:t>
            </a:r>
          </a:p>
        </p:txBody>
      </p:sp>
      <p:sp>
        <p:nvSpPr>
          <p:cNvPr id="9" name="TextBox 8"/>
          <p:cNvSpPr txBox="1"/>
          <p:nvPr/>
        </p:nvSpPr>
        <p:spPr>
          <a:xfrm>
            <a:off x="1414462" y="4933950"/>
            <a:ext cx="519113" cy="369332"/>
          </a:xfrm>
          <a:prstGeom prst="rect">
            <a:avLst/>
          </a:prstGeom>
          <a:noFill/>
          <a:ln w="25400">
            <a:solidFill>
              <a:schemeClr val="tx1"/>
            </a:solidFill>
          </a:ln>
        </p:spPr>
        <p:txBody>
          <a:bodyPr wrap="square" rtlCol="0">
            <a:spAutoFit/>
          </a:bodyPr>
          <a:lstStyle/>
          <a:p>
            <a:r>
              <a:rPr lang="en-GB" dirty="0">
                <a:solidFill>
                  <a:prstClr val="black"/>
                </a:solidFill>
                <a:latin typeface="Arial" panose="020B0604020202020204" pitchFamily="34" charset="0"/>
                <a:cs typeface="Arial" panose="020B0604020202020204" pitchFamily="34" charset="0"/>
              </a:rPr>
              <a:t>IJV</a:t>
            </a:r>
          </a:p>
        </p:txBody>
      </p:sp>
      <p:cxnSp>
        <p:nvCxnSpPr>
          <p:cNvPr id="11" name="Straight Arrow Connector 10"/>
          <p:cNvCxnSpPr>
            <a:stCxn id="6" idx="3"/>
          </p:cNvCxnSpPr>
          <p:nvPr/>
        </p:nvCxnSpPr>
        <p:spPr>
          <a:xfrm>
            <a:off x="2133601" y="1746766"/>
            <a:ext cx="4067174" cy="181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3"/>
          </p:cNvCxnSpPr>
          <p:nvPr/>
        </p:nvCxnSpPr>
        <p:spPr>
          <a:xfrm>
            <a:off x="2152651" y="2223016"/>
            <a:ext cx="458152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400300" y="2687856"/>
            <a:ext cx="4067176" cy="4126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933576" y="5118616"/>
            <a:ext cx="2362199" cy="3201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952626" y="5118616"/>
            <a:ext cx="747455" cy="3201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28750" y="2038350"/>
            <a:ext cx="723901" cy="369332"/>
          </a:xfrm>
          <a:prstGeom prst="rect">
            <a:avLst/>
          </a:prstGeom>
          <a:noFill/>
          <a:ln w="25400">
            <a:solidFill>
              <a:schemeClr val="tx1"/>
            </a:solidFill>
          </a:ln>
        </p:spPr>
        <p:txBody>
          <a:bodyPr wrap="square" rtlCol="0">
            <a:spAutoFit/>
          </a:bodyPr>
          <a:lstStyle/>
          <a:p>
            <a:pPr algn="ctr"/>
            <a:r>
              <a:rPr lang="en-GB" dirty="0">
                <a:solidFill>
                  <a:prstClr val="black"/>
                </a:solidFill>
                <a:latin typeface="Arial" panose="020B0604020202020204" pitchFamily="34" charset="0"/>
                <a:cs typeface="Arial" panose="020B0604020202020204" pitchFamily="34" charset="0"/>
              </a:rPr>
              <a:t>SCM</a:t>
            </a:r>
          </a:p>
        </p:txBody>
      </p:sp>
    </p:spTree>
    <p:extLst>
      <p:ext uri="{BB962C8B-B14F-4D97-AF65-F5344CB8AC3E}">
        <p14:creationId xmlns:p14="http://schemas.microsoft.com/office/powerpoint/2010/main" val="4104249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5EFB4-1178-5CC2-819E-5D239BCDCFAE}"/>
              </a:ext>
            </a:extLst>
          </p:cNvPr>
          <p:cNvSpPr>
            <a:spLocks noGrp="1"/>
          </p:cNvSpPr>
          <p:nvPr>
            <p:ph type="title"/>
          </p:nvPr>
        </p:nvSpPr>
        <p:spPr>
          <a:xfrm>
            <a:off x="1135911" y="2167344"/>
            <a:ext cx="10515600" cy="1325563"/>
          </a:xfrm>
        </p:spPr>
        <p:txBody>
          <a:bodyPr>
            <a:normAutofit/>
          </a:bodyPr>
          <a:lstStyle/>
          <a:p>
            <a:r>
              <a:rPr lang="en-US" sz="3200" b="1" dirty="0"/>
              <a:t>Examples of cases with Soft Tissue Metastases (STM)</a:t>
            </a:r>
          </a:p>
        </p:txBody>
      </p:sp>
    </p:spTree>
    <p:extLst>
      <p:ext uri="{BB962C8B-B14F-4D97-AF65-F5344CB8AC3E}">
        <p14:creationId xmlns:p14="http://schemas.microsoft.com/office/powerpoint/2010/main" val="2356911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blue logo with text&#10;&#10;Description automatically generated">
            <a:extLst>
              <a:ext uri="{FF2B5EF4-FFF2-40B4-BE49-F238E27FC236}">
                <a16:creationId xmlns:a16="http://schemas.microsoft.com/office/drawing/2014/main" id="{71237162-C371-9BB1-A96A-916C3E7A6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11" y="265994"/>
            <a:ext cx="1844586" cy="1269294"/>
          </a:xfrm>
          <a:prstGeom prst="rect">
            <a:avLst/>
          </a:prstGeom>
        </p:spPr>
      </p:pic>
      <p:graphicFrame>
        <p:nvGraphicFramePr>
          <p:cNvPr id="4" name="Table 3">
            <a:extLst>
              <a:ext uri="{FF2B5EF4-FFF2-40B4-BE49-F238E27FC236}">
                <a16:creationId xmlns:a16="http://schemas.microsoft.com/office/drawing/2014/main" id="{8D24D236-DBB5-1ED6-4C52-BE76887D43FB}"/>
              </a:ext>
            </a:extLst>
          </p:cNvPr>
          <p:cNvGraphicFramePr>
            <a:graphicFrameLocks noGrp="1"/>
          </p:cNvGraphicFramePr>
          <p:nvPr/>
        </p:nvGraphicFramePr>
        <p:xfrm>
          <a:off x="1040861" y="2278706"/>
          <a:ext cx="10093864" cy="2064694"/>
        </p:xfrm>
        <a:graphic>
          <a:graphicData uri="http://schemas.openxmlformats.org/drawingml/2006/table">
            <a:tbl>
              <a:tblPr bandRow="1">
                <a:tableStyleId>{5C22544A-7EE6-4342-B048-85BDC9FD1C3A}</a:tableStyleId>
              </a:tblPr>
              <a:tblGrid>
                <a:gridCol w="10093864">
                  <a:extLst>
                    <a:ext uri="{9D8B030D-6E8A-4147-A177-3AD203B41FA5}">
                      <a16:colId xmlns:a16="http://schemas.microsoft.com/office/drawing/2014/main" val="3154233110"/>
                    </a:ext>
                  </a:extLst>
                </a:gridCol>
              </a:tblGrid>
              <a:tr h="2064694">
                <a:tc>
                  <a:txBody>
                    <a:bodyPr/>
                    <a:lstStyle/>
                    <a:p>
                      <a:pPr>
                        <a:lnSpc>
                          <a:spcPct val="150000"/>
                        </a:lnSpc>
                        <a:spcAft>
                          <a:spcPts val="0"/>
                        </a:spcAft>
                      </a:pPr>
                      <a:r>
                        <a:rPr lang="en-GB" sz="2000" b="1" i="0" kern="1200" dirty="0">
                          <a:solidFill>
                            <a:schemeClr val="dk1"/>
                          </a:solidFill>
                          <a:effectLst/>
                          <a:latin typeface="Arial" panose="020B0604020202020204" pitchFamily="34" charset="0"/>
                          <a:ea typeface="+mn-ea"/>
                          <a:cs typeface="Arial" panose="020B0604020202020204" pitchFamily="34" charset="0"/>
                        </a:rPr>
                        <a:t>Features diagnostic of STM for both HPV-mediated and HPV-negative HNC:</a:t>
                      </a:r>
                      <a:endParaRPr lang="en-GB" sz="1600" kern="1200" dirty="0">
                        <a:solidFill>
                          <a:schemeClr val="dk1"/>
                        </a:solidFill>
                        <a:effectLst/>
                        <a:latin typeface="Arial" panose="020B0604020202020204" pitchFamily="34" charset="0"/>
                        <a:ea typeface="+mn-ea"/>
                        <a:cs typeface="Arial" panose="020B0604020202020204" pitchFamily="34" charset="0"/>
                      </a:endParaRPr>
                    </a:p>
                    <a:p>
                      <a:pPr>
                        <a:lnSpc>
                          <a:spcPct val="150000"/>
                        </a:lnSpc>
                        <a:spcAft>
                          <a:spcPts val="0"/>
                        </a:spcAft>
                      </a:pPr>
                      <a:r>
                        <a:rPr lang="en-GB" sz="1600" kern="1200" dirty="0">
                          <a:solidFill>
                            <a:schemeClr val="tx1"/>
                          </a:solidFill>
                          <a:effectLst/>
                          <a:latin typeface="Arial" panose="020B0604020202020204" pitchFamily="34" charset="0"/>
                          <a:ea typeface="+mn-ea"/>
                          <a:cs typeface="Arial" panose="020B0604020202020204" pitchFamily="34" charset="0"/>
                        </a:rPr>
                        <a:t>An irregular deposit of tumour in connective tissue, without a microscopically identifiable residual lymph node </a:t>
                      </a:r>
                    </a:p>
                    <a:p>
                      <a:pPr>
                        <a:lnSpc>
                          <a:spcPct val="150000"/>
                        </a:lnSpc>
                        <a:spcAft>
                          <a:spcPts val="0"/>
                        </a:spcAft>
                      </a:pPr>
                      <a:r>
                        <a:rPr lang="en-GB" sz="1600" kern="1200" dirty="0">
                          <a:solidFill>
                            <a:schemeClr val="tx1"/>
                          </a:solidFill>
                          <a:effectLst/>
                          <a:latin typeface="Arial" panose="020B0604020202020204" pitchFamily="34" charset="0"/>
                          <a:ea typeface="+mn-ea"/>
                          <a:cs typeface="Arial" panose="020B0604020202020204" pitchFamily="34" charset="0"/>
                        </a:rPr>
                        <a:t>A circumscribed deposit of tumour without a microscopically identifiable residual lymph node</a:t>
                      </a:r>
                    </a:p>
                    <a:p>
                      <a:pPr>
                        <a:lnSpc>
                          <a:spcPct val="150000"/>
                        </a:lnSpc>
                        <a:spcAft>
                          <a:spcPts val="0"/>
                        </a:spcAft>
                      </a:pPr>
                      <a:r>
                        <a:rPr lang="en-GB" sz="1600" kern="1200" dirty="0">
                          <a:solidFill>
                            <a:schemeClr val="tx1"/>
                          </a:solidFill>
                          <a:effectLst/>
                          <a:latin typeface="Arial" panose="020B0604020202020204" pitchFamily="34" charset="0"/>
                          <a:ea typeface="+mn-ea"/>
                          <a:cs typeface="Arial" panose="020B0604020202020204" pitchFamily="34" charset="0"/>
                        </a:rPr>
                        <a:t>No residual lymph node on all slides of the metastasis</a:t>
                      </a:r>
                    </a:p>
                    <a:p>
                      <a:pPr>
                        <a:lnSpc>
                          <a:spcPct val="150000"/>
                        </a:lnSpc>
                        <a:spcAft>
                          <a:spcPts val="0"/>
                        </a:spcAft>
                      </a:pPr>
                      <a:r>
                        <a:rPr lang="en-GB" sz="1600" kern="1200" dirty="0">
                          <a:solidFill>
                            <a:schemeClr val="tx1"/>
                          </a:solidFill>
                          <a:effectLst/>
                          <a:latin typeface="Arial" panose="020B0604020202020204" pitchFamily="34" charset="0"/>
                          <a:ea typeface="+mn-ea"/>
                          <a:cs typeface="Arial" panose="020B0604020202020204" pitchFamily="34" charset="0"/>
                        </a:rPr>
                        <a:t>There is</a:t>
                      </a:r>
                      <a:r>
                        <a:rPr lang="en-GB" sz="1600" b="1" kern="1200" dirty="0">
                          <a:solidFill>
                            <a:schemeClr val="tx1"/>
                          </a:solidFill>
                          <a:effectLst/>
                          <a:latin typeface="Arial" panose="020B0604020202020204" pitchFamily="34" charset="0"/>
                          <a:ea typeface="+mn-ea"/>
                          <a:cs typeface="Arial" panose="020B0604020202020204" pitchFamily="34" charset="0"/>
                        </a:rPr>
                        <a:t> no</a:t>
                      </a:r>
                      <a:r>
                        <a:rPr lang="en-GB" sz="1600" kern="1200" dirty="0">
                          <a:solidFill>
                            <a:schemeClr val="tx1"/>
                          </a:solidFill>
                          <a:effectLst/>
                          <a:latin typeface="Arial" panose="020B0604020202020204" pitchFamily="34" charset="0"/>
                          <a:ea typeface="+mn-ea"/>
                          <a:cs typeface="Arial" panose="020B0604020202020204" pitchFamily="34" charset="0"/>
                        </a:rPr>
                        <a:t> minimum dimension required for diagnosis of soft tissue metastasis</a:t>
                      </a:r>
                      <a:r>
                        <a:rPr lang="en-GB" sz="1600" dirty="0">
                          <a:solidFill>
                            <a:schemeClr val="tx1"/>
                          </a:solidFill>
                          <a:effectLst/>
                          <a:latin typeface="Arial" panose="020B0604020202020204" pitchFamily="34" charset="0"/>
                          <a:cs typeface="Arial" panose="020B0604020202020204" pitchFamily="34" charset="0"/>
                        </a:rPr>
                        <a:t> </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9648" marR="59648" marT="0" marB="0"/>
                </a:tc>
                <a:extLst>
                  <a:ext uri="{0D108BD9-81ED-4DB2-BD59-A6C34878D82A}">
                    <a16:rowId xmlns:a16="http://schemas.microsoft.com/office/drawing/2014/main" val="3930932683"/>
                  </a:ext>
                </a:extLst>
              </a:tr>
            </a:tbl>
          </a:graphicData>
        </a:graphic>
      </p:graphicFrame>
      <p:sp>
        <p:nvSpPr>
          <p:cNvPr id="6" name="Title 1">
            <a:extLst>
              <a:ext uri="{FF2B5EF4-FFF2-40B4-BE49-F238E27FC236}">
                <a16:creationId xmlns:a16="http://schemas.microsoft.com/office/drawing/2014/main" id="{D91C88A8-B240-020B-C288-6925B2A24527}"/>
              </a:ext>
            </a:extLst>
          </p:cNvPr>
          <p:cNvSpPr>
            <a:spLocks noGrp="1"/>
          </p:cNvSpPr>
          <p:nvPr>
            <p:ph type="title"/>
          </p:nvPr>
        </p:nvSpPr>
        <p:spPr>
          <a:xfrm>
            <a:off x="2098304" y="265994"/>
            <a:ext cx="9505244" cy="1325563"/>
          </a:xfrm>
          <a:solidFill>
            <a:schemeClr val="tx1"/>
          </a:solidFill>
        </p:spPr>
        <p:txBody>
          <a:bodyPr>
            <a:normAutofit fontScale="90000"/>
          </a:bodyPr>
          <a:lstStyle/>
          <a:p>
            <a:r>
              <a:rPr lang="en-GB" sz="2800" dirty="0">
                <a:solidFill>
                  <a:schemeClr val="bg1"/>
                </a:solidFill>
                <a:latin typeface="Arial" panose="020B0604020202020204" pitchFamily="34" charset="0"/>
                <a:cs typeface="Arial" panose="020B0604020202020204" pitchFamily="34" charset="0"/>
              </a:rPr>
              <a:t>Standardised definitions and diagnostic criteria for </a:t>
            </a:r>
            <a:r>
              <a:rPr lang="en-GB" sz="2800" dirty="0" err="1">
                <a:solidFill>
                  <a:schemeClr val="bg1"/>
                </a:solidFill>
                <a:latin typeface="Arial" panose="020B0604020202020204" pitchFamily="34" charset="0"/>
                <a:cs typeface="Arial" panose="020B0604020202020204" pitchFamily="34" charset="0"/>
              </a:rPr>
              <a:t>extranodal</a:t>
            </a:r>
            <a:r>
              <a:rPr lang="en-GB" sz="2800" dirty="0">
                <a:solidFill>
                  <a:schemeClr val="bg1"/>
                </a:solidFill>
                <a:latin typeface="Arial" panose="020B0604020202020204" pitchFamily="34" charset="0"/>
                <a:cs typeface="Arial" panose="020B0604020202020204" pitchFamily="34" charset="0"/>
              </a:rPr>
              <a:t> extension on histopathological examination in head and neck cancer:  HNCIG international consensus recommendations</a:t>
            </a:r>
            <a:endParaRPr lang="en-US" sz="2800" dirty="0">
              <a:solidFill>
                <a:schemeClr val="bg1"/>
              </a:solidFill>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8D24D236-DBB5-1ED6-4C52-BE76887D43FB}"/>
              </a:ext>
            </a:extLst>
          </p:cNvPr>
          <p:cNvGraphicFramePr>
            <a:graphicFrameLocks noGrp="1"/>
          </p:cNvGraphicFramePr>
          <p:nvPr/>
        </p:nvGraphicFramePr>
        <p:xfrm>
          <a:off x="1038577" y="4638736"/>
          <a:ext cx="10096147" cy="1123890"/>
        </p:xfrm>
        <a:graphic>
          <a:graphicData uri="http://schemas.openxmlformats.org/drawingml/2006/table">
            <a:tbl>
              <a:tblPr bandRow="1">
                <a:tableStyleId>{5C22544A-7EE6-4342-B048-85BDC9FD1C3A}</a:tableStyleId>
              </a:tblPr>
              <a:tblGrid>
                <a:gridCol w="10096147">
                  <a:extLst>
                    <a:ext uri="{9D8B030D-6E8A-4147-A177-3AD203B41FA5}">
                      <a16:colId xmlns:a16="http://schemas.microsoft.com/office/drawing/2014/main" val="3154233110"/>
                    </a:ext>
                  </a:extLst>
                </a:gridCol>
              </a:tblGrid>
              <a:tr h="1123890">
                <a:tc>
                  <a:txBody>
                    <a:bodyPr/>
                    <a:lstStyle/>
                    <a:p>
                      <a:r>
                        <a:rPr lang="en-GB" sz="2000" b="1" i="0" kern="1200" dirty="0">
                          <a:solidFill>
                            <a:schemeClr val="dk1"/>
                          </a:solidFill>
                          <a:effectLst/>
                          <a:latin typeface="Arial" panose="020B0604020202020204" pitchFamily="34" charset="0"/>
                          <a:ea typeface="+mn-ea"/>
                          <a:cs typeface="Arial" panose="020B0604020202020204" pitchFamily="34" charset="0"/>
                        </a:rPr>
                        <a:t>Features NOT diagnostic for STM:</a:t>
                      </a:r>
                      <a:endParaRPr lang="en-GB" sz="1800" kern="1200" dirty="0">
                        <a:solidFill>
                          <a:schemeClr val="dk1"/>
                        </a:solidFill>
                        <a:effectLst/>
                        <a:latin typeface="Arial" panose="020B0604020202020204" pitchFamily="34" charset="0"/>
                        <a:ea typeface="+mn-ea"/>
                        <a:cs typeface="Arial" panose="020B0604020202020204" pitchFamily="34" charset="0"/>
                      </a:endParaRPr>
                    </a:p>
                    <a:p>
                      <a:pPr>
                        <a:lnSpc>
                          <a:spcPct val="150000"/>
                        </a:lnSpc>
                      </a:pPr>
                      <a:r>
                        <a:rPr lang="en-GB" sz="1600" kern="1200" dirty="0">
                          <a:solidFill>
                            <a:schemeClr val="dk1"/>
                          </a:solidFill>
                          <a:effectLst/>
                          <a:latin typeface="Arial" panose="020B0604020202020204" pitchFamily="34" charset="0"/>
                          <a:ea typeface="+mn-ea"/>
                          <a:cs typeface="Arial" panose="020B0604020202020204" pitchFamily="34" charset="0"/>
                        </a:rPr>
                        <a:t>No residual lymph node on only one slide of the metastasis</a:t>
                      </a:r>
                    </a:p>
                    <a:p>
                      <a:pPr>
                        <a:lnSpc>
                          <a:spcPct val="150000"/>
                        </a:lnSpc>
                      </a:pPr>
                      <a:r>
                        <a:rPr lang="en-GB" sz="1600" kern="1200" dirty="0">
                          <a:solidFill>
                            <a:schemeClr val="dk1"/>
                          </a:solidFill>
                          <a:effectLst/>
                          <a:latin typeface="Arial" panose="020B0604020202020204" pitchFamily="34" charset="0"/>
                          <a:ea typeface="+mn-ea"/>
                          <a:cs typeface="Arial" panose="020B0604020202020204" pitchFamily="34" charset="0"/>
                        </a:rPr>
                        <a:t>In-transit metastasis (defined as presence of cancer cells in lymphatics outside nodal tissue)</a:t>
                      </a:r>
                      <a:r>
                        <a:rPr lang="en-GB" sz="1600" dirty="0">
                          <a:effectLst/>
                          <a:latin typeface="Arial" panose="020B0604020202020204" pitchFamily="34" charset="0"/>
                          <a:cs typeface="Arial" panose="020B0604020202020204" pitchFamily="34" charset="0"/>
                        </a:rPr>
                        <a:t> </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59648" marR="59648" marT="0" marB="0"/>
                </a:tc>
                <a:extLst>
                  <a:ext uri="{0D108BD9-81ED-4DB2-BD59-A6C34878D82A}">
                    <a16:rowId xmlns:a16="http://schemas.microsoft.com/office/drawing/2014/main" val="3930932683"/>
                  </a:ext>
                </a:extLst>
              </a:tr>
            </a:tbl>
          </a:graphicData>
        </a:graphic>
      </p:graphicFrame>
    </p:spTree>
    <p:extLst>
      <p:ext uri="{BB962C8B-B14F-4D97-AF65-F5344CB8AC3E}">
        <p14:creationId xmlns:p14="http://schemas.microsoft.com/office/powerpoint/2010/main" val="29282721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53966"/>
            <a:ext cx="10515600" cy="929390"/>
          </a:xfrm>
        </p:spPr>
        <p:txBody>
          <a:bodyPr>
            <a:normAutofit/>
          </a:bodyPr>
          <a:lstStyle/>
          <a:p>
            <a:pPr algn="ctr"/>
            <a:r>
              <a:rPr lang="en-GB" sz="2800" dirty="0">
                <a:latin typeface="Arial" panose="020B0604020202020204" pitchFamily="34" charset="0"/>
                <a:cs typeface="Arial" panose="020B0604020202020204" pitchFamily="34" charset="0"/>
              </a:rPr>
              <a:t>Soft tissue metastasis (Case 25)</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Squamous cell carcinoma in striated muscle.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967" y="1562100"/>
            <a:ext cx="9931360" cy="5310889"/>
          </a:xfrm>
          <a:prstGeom prst="rect">
            <a:avLst/>
          </a:prstGeom>
        </p:spPr>
      </p:pic>
    </p:spTree>
    <p:extLst>
      <p:ext uri="{BB962C8B-B14F-4D97-AF65-F5344CB8AC3E}">
        <p14:creationId xmlns:p14="http://schemas.microsoft.com/office/powerpoint/2010/main" val="23534883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91"/>
            <a:ext cx="10515600" cy="929390"/>
          </a:xfrm>
        </p:spPr>
        <p:txBody>
          <a:bodyPr>
            <a:normAutofit/>
          </a:bodyPr>
          <a:lstStyle/>
          <a:p>
            <a:pPr algn="ctr"/>
            <a:r>
              <a:rPr lang="en-GB" sz="2800" dirty="0">
                <a:latin typeface="Arial" panose="020B0604020202020204" pitchFamily="34" charset="0"/>
                <a:cs typeface="Arial" panose="020B0604020202020204" pitchFamily="34" charset="0"/>
              </a:rPr>
              <a:t>Soft tissue metastasis (Case 26)</a:t>
            </a:r>
            <a:br>
              <a:rPr lang="en-GB" sz="2800" dirty="0">
                <a:latin typeface="Arial" panose="020B0604020202020204" pitchFamily="34" charset="0"/>
                <a:cs typeface="Arial" panose="020B0604020202020204" pitchFamily="34" charset="0"/>
              </a:rPr>
            </a:br>
            <a:r>
              <a:rPr lang="en-GB" sz="1800" dirty="0">
                <a:solidFill>
                  <a:prstClr val="black"/>
                </a:solidFill>
                <a:latin typeface="Arial" panose="020B0604020202020204" pitchFamily="34" charset="0"/>
                <a:cs typeface="Arial" panose="020B0604020202020204" pitchFamily="34" charset="0"/>
              </a:rPr>
              <a:t>Squamous cell carcinoma in dense fibrous tissue. IJV=internal jugular vein.</a:t>
            </a:r>
            <a:endParaRPr lang="en-GB" sz="2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234" y="1566175"/>
            <a:ext cx="9917663" cy="5303564"/>
          </a:xfrm>
          <a:prstGeom prst="rect">
            <a:avLst/>
          </a:prstGeom>
        </p:spPr>
      </p:pic>
      <p:sp>
        <p:nvSpPr>
          <p:cNvPr id="4" name="TextBox 3"/>
          <p:cNvSpPr txBox="1"/>
          <p:nvPr/>
        </p:nvSpPr>
        <p:spPr>
          <a:xfrm>
            <a:off x="9748837" y="2659131"/>
            <a:ext cx="519113" cy="369332"/>
          </a:xfrm>
          <a:prstGeom prst="rect">
            <a:avLst/>
          </a:prstGeom>
          <a:noFill/>
          <a:ln w="25400">
            <a:solidFill>
              <a:schemeClr val="tx1"/>
            </a:solidFill>
          </a:ln>
        </p:spPr>
        <p:txBody>
          <a:bodyPr wrap="square" rtlCol="0">
            <a:spAutoFit/>
          </a:bodyPr>
          <a:lstStyle/>
          <a:p>
            <a:r>
              <a:rPr lang="en-GB" dirty="0">
                <a:solidFill>
                  <a:prstClr val="black"/>
                </a:solidFill>
                <a:latin typeface="Arial" panose="020B0604020202020204" pitchFamily="34" charset="0"/>
                <a:cs typeface="Arial" panose="020B0604020202020204" pitchFamily="34" charset="0"/>
              </a:rPr>
              <a:t>IJV</a:t>
            </a:r>
          </a:p>
        </p:txBody>
      </p:sp>
    </p:spTree>
    <p:extLst>
      <p:ext uri="{BB962C8B-B14F-4D97-AF65-F5344CB8AC3E}">
        <p14:creationId xmlns:p14="http://schemas.microsoft.com/office/powerpoint/2010/main" val="26579203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154" y="1566172"/>
            <a:ext cx="9895714" cy="5291827"/>
          </a:xfrm>
          <a:prstGeom prst="rect">
            <a:avLst/>
          </a:prstGeom>
        </p:spPr>
      </p:pic>
      <p:sp>
        <p:nvSpPr>
          <p:cNvPr id="5" name="Title 1"/>
          <p:cNvSpPr>
            <a:spLocks noGrp="1"/>
          </p:cNvSpPr>
          <p:nvPr>
            <p:ph type="title"/>
          </p:nvPr>
        </p:nvSpPr>
        <p:spPr>
          <a:xfrm>
            <a:off x="838200" y="163491"/>
            <a:ext cx="10515600" cy="929390"/>
          </a:xfrm>
        </p:spPr>
        <p:txBody>
          <a:bodyPr>
            <a:normAutofit/>
          </a:bodyPr>
          <a:lstStyle/>
          <a:p>
            <a:pPr algn="ctr"/>
            <a:r>
              <a:rPr lang="en-GB" sz="2800" dirty="0">
                <a:latin typeface="Arial" panose="020B0604020202020204" pitchFamily="34" charset="0"/>
                <a:cs typeface="Arial" panose="020B0604020202020204" pitchFamily="34" charset="0"/>
              </a:rPr>
              <a:t>Soft tissue metastasis (</a:t>
            </a:r>
            <a:r>
              <a:rPr lang="en-GB" sz="2800">
                <a:latin typeface="Arial" panose="020B0604020202020204" pitchFamily="34" charset="0"/>
                <a:cs typeface="Arial" panose="020B0604020202020204" pitchFamily="34" charset="0"/>
              </a:rPr>
              <a:t>Case 26 </a:t>
            </a:r>
            <a:r>
              <a:rPr lang="en-GB" sz="2800" dirty="0">
                <a:latin typeface="Arial" panose="020B0604020202020204" pitchFamily="34" charset="0"/>
                <a:cs typeface="Arial" panose="020B0604020202020204" pitchFamily="34" charset="0"/>
              </a:rPr>
              <a:t>high power)</a:t>
            </a:r>
            <a:br>
              <a:rPr lang="en-GB" sz="2800" dirty="0">
                <a:latin typeface="Arial" panose="020B0604020202020204" pitchFamily="34" charset="0"/>
                <a:cs typeface="Arial" panose="020B0604020202020204" pitchFamily="34" charset="0"/>
              </a:rPr>
            </a:br>
            <a:r>
              <a:rPr lang="en-GB" sz="1800" dirty="0">
                <a:solidFill>
                  <a:prstClr val="black"/>
                </a:solidFill>
                <a:latin typeface="Arial" panose="020B0604020202020204" pitchFamily="34" charset="0"/>
                <a:cs typeface="Arial" panose="020B0604020202020204" pitchFamily="34" charset="0"/>
              </a:rPr>
              <a:t>Squamous cell carcinoma in dense fibrous tissue. IJV=internal jugular vein.</a:t>
            </a:r>
            <a:endParaRPr lang="en-GB" sz="2800" dirty="0">
              <a:latin typeface="Arial" panose="020B0604020202020204" pitchFamily="34" charset="0"/>
              <a:cs typeface="Arial" panose="020B0604020202020204" pitchFamily="34" charset="0"/>
            </a:endParaRPr>
          </a:p>
        </p:txBody>
      </p:sp>
      <p:sp>
        <p:nvSpPr>
          <p:cNvPr id="6" name="TextBox 5"/>
          <p:cNvSpPr txBox="1"/>
          <p:nvPr/>
        </p:nvSpPr>
        <p:spPr>
          <a:xfrm>
            <a:off x="10597600" y="3455919"/>
            <a:ext cx="514348" cy="369332"/>
          </a:xfrm>
          <a:prstGeom prst="rect">
            <a:avLst/>
          </a:prstGeom>
          <a:noFill/>
          <a:ln w="25400">
            <a:solidFill>
              <a:schemeClr val="tx1"/>
            </a:solidFill>
          </a:ln>
        </p:spPr>
        <p:txBody>
          <a:bodyPr wrap="square" rtlCol="0">
            <a:spAutoFit/>
          </a:bodyPr>
          <a:lstStyle/>
          <a:p>
            <a:pPr algn="ctr"/>
            <a:r>
              <a:rPr lang="en-GB" dirty="0">
                <a:solidFill>
                  <a:prstClr val="black"/>
                </a:solidFill>
                <a:latin typeface="Arial" panose="020B0604020202020204" pitchFamily="34" charset="0"/>
                <a:cs typeface="Arial" panose="020B0604020202020204" pitchFamily="34" charset="0"/>
              </a:rPr>
              <a:t>IJV</a:t>
            </a:r>
          </a:p>
        </p:txBody>
      </p:sp>
    </p:spTree>
    <p:extLst>
      <p:ext uri="{BB962C8B-B14F-4D97-AF65-F5344CB8AC3E}">
        <p14:creationId xmlns:p14="http://schemas.microsoft.com/office/powerpoint/2010/main" val="2177775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C88A8-B240-020B-C288-6925B2A24527}"/>
              </a:ext>
            </a:extLst>
          </p:cNvPr>
          <p:cNvSpPr>
            <a:spLocks noGrp="1"/>
          </p:cNvSpPr>
          <p:nvPr>
            <p:ph type="title"/>
          </p:nvPr>
        </p:nvSpPr>
        <p:spPr>
          <a:xfrm>
            <a:off x="2098304" y="265994"/>
            <a:ext cx="9505244" cy="1325563"/>
          </a:xfrm>
        </p:spPr>
        <p:txBody>
          <a:bodyPr>
            <a:normAutofit fontScale="90000"/>
          </a:bodyPr>
          <a:lstStyle/>
          <a:p>
            <a:r>
              <a:rPr lang="en-GB" sz="2800" dirty="0">
                <a:solidFill>
                  <a:schemeClr val="bg1"/>
                </a:solidFill>
                <a:latin typeface="Arial" panose="020B0604020202020204" pitchFamily="34" charset="0"/>
                <a:cs typeface="Arial" panose="020B0604020202020204" pitchFamily="34" charset="0"/>
              </a:rPr>
              <a:t>Standardised definitions and diagnostic criteria for </a:t>
            </a:r>
            <a:r>
              <a:rPr lang="en-GB" sz="2800" dirty="0" err="1">
                <a:solidFill>
                  <a:schemeClr val="bg1"/>
                </a:solidFill>
                <a:latin typeface="Arial" panose="020B0604020202020204" pitchFamily="34" charset="0"/>
                <a:cs typeface="Arial" panose="020B0604020202020204" pitchFamily="34" charset="0"/>
              </a:rPr>
              <a:t>extranodal</a:t>
            </a:r>
            <a:r>
              <a:rPr lang="en-GB" sz="2800" dirty="0">
                <a:solidFill>
                  <a:schemeClr val="bg1"/>
                </a:solidFill>
                <a:latin typeface="Arial" panose="020B0604020202020204" pitchFamily="34" charset="0"/>
                <a:cs typeface="Arial" panose="020B0604020202020204" pitchFamily="34" charset="0"/>
              </a:rPr>
              <a:t> extension on histopathological examination in head and neck cancer:  HNCIG international consensus recommendations</a:t>
            </a:r>
            <a:endParaRPr lang="en-US" sz="2800" dirty="0">
              <a:solidFill>
                <a:schemeClr val="bg1"/>
              </a:solidFill>
              <a:latin typeface="Arial" panose="020B0604020202020204" pitchFamily="34" charset="0"/>
              <a:cs typeface="Arial" panose="020B0604020202020204" pitchFamily="34" charset="0"/>
            </a:endParaRPr>
          </a:p>
        </p:txBody>
      </p:sp>
      <p:pic>
        <p:nvPicPr>
          <p:cNvPr id="5" name="Picture 4" descr="A blue logo with text&#10;&#10;Description automatically generated">
            <a:extLst>
              <a:ext uri="{FF2B5EF4-FFF2-40B4-BE49-F238E27FC236}">
                <a16:creationId xmlns:a16="http://schemas.microsoft.com/office/drawing/2014/main" id="{71237162-C371-9BB1-A96A-916C3E7A6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11" y="265994"/>
            <a:ext cx="1844586" cy="1269294"/>
          </a:xfrm>
          <a:prstGeom prst="rect">
            <a:avLst/>
          </a:prstGeom>
        </p:spPr>
      </p:pic>
      <p:graphicFrame>
        <p:nvGraphicFramePr>
          <p:cNvPr id="4" name="Table 3">
            <a:extLst>
              <a:ext uri="{FF2B5EF4-FFF2-40B4-BE49-F238E27FC236}">
                <a16:creationId xmlns:a16="http://schemas.microsoft.com/office/drawing/2014/main" id="{8D24D236-DBB5-1ED6-4C52-BE76887D43FB}"/>
              </a:ext>
            </a:extLst>
          </p:cNvPr>
          <p:cNvGraphicFramePr>
            <a:graphicFrameLocks noGrp="1"/>
          </p:cNvGraphicFramePr>
          <p:nvPr>
            <p:extLst>
              <p:ext uri="{D42A27DB-BD31-4B8C-83A1-F6EECF244321}">
                <p14:modId xmlns:p14="http://schemas.microsoft.com/office/powerpoint/2010/main" val="4250930589"/>
              </p:ext>
            </p:extLst>
          </p:nvPr>
        </p:nvGraphicFramePr>
        <p:xfrm>
          <a:off x="1578288" y="2153148"/>
          <a:ext cx="9024966" cy="4069588"/>
        </p:xfrm>
        <a:graphic>
          <a:graphicData uri="http://schemas.openxmlformats.org/drawingml/2006/table">
            <a:tbl>
              <a:tblPr bandRow="1">
                <a:tableStyleId>{5C22544A-7EE6-4342-B048-85BDC9FD1C3A}</a:tableStyleId>
              </a:tblPr>
              <a:tblGrid>
                <a:gridCol w="9024966">
                  <a:extLst>
                    <a:ext uri="{9D8B030D-6E8A-4147-A177-3AD203B41FA5}">
                      <a16:colId xmlns:a16="http://schemas.microsoft.com/office/drawing/2014/main" val="3154233110"/>
                    </a:ext>
                  </a:extLst>
                </a:gridCol>
              </a:tblGrid>
              <a:tr h="3509238">
                <a:tc>
                  <a:txBody>
                    <a:bodyPr/>
                    <a:lstStyle/>
                    <a:p>
                      <a:pPr>
                        <a:lnSpc>
                          <a:spcPct val="150000"/>
                        </a:lnSpc>
                        <a:spcAft>
                          <a:spcPts val="0"/>
                        </a:spcAft>
                      </a:pPr>
                      <a:r>
                        <a:rPr lang="en-GB" sz="2000" b="1" dirty="0">
                          <a:effectLst/>
                          <a:latin typeface="Arial" panose="020B0604020202020204" pitchFamily="34" charset="0"/>
                          <a:cs typeface="Arial" panose="020B0604020202020204" pitchFamily="34" charset="0"/>
                        </a:rPr>
                        <a:t>Features NOT diagnostic for pENE:</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Absence of lymphoid tissue</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Thick </a:t>
                      </a:r>
                      <a:r>
                        <a:rPr lang="en-GB" sz="1600" dirty="0" err="1">
                          <a:solidFill>
                            <a:schemeClr val="tx1"/>
                          </a:solidFill>
                          <a:effectLst/>
                          <a:latin typeface="Arial" panose="020B0604020202020204" pitchFamily="34" charset="0"/>
                          <a:cs typeface="Arial" panose="020B0604020202020204" pitchFamily="34" charset="0"/>
                        </a:rPr>
                        <a:t>pseudocapsule</a:t>
                      </a:r>
                      <a:endParaRPr lang="en-GB" sz="1600" dirty="0">
                        <a:solidFill>
                          <a:schemeClr val="tx1"/>
                        </a:solidFill>
                        <a:effectLst/>
                        <a:latin typeface="Arial" panose="020B0604020202020204" pitchFamily="34" charset="0"/>
                        <a:cs typeface="Arial" panose="020B0604020202020204" pitchFamily="34" charset="0"/>
                      </a:endParaRP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Presence of matted nodes</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Vascular invasion by cancer cells in perinodal soft tissue</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Tumour within lymphatics near an involved lymph node</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Tumour infarction in the lymph node due to core biopsy or FNA </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Lymph node infarction due to core biopsy or FNA</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Linear needle tract with recent or old haemorrhage and neovascular proliferation due to core biopsy or FNA</a:t>
                      </a:r>
                    </a:p>
                    <a:p>
                      <a:pPr>
                        <a:lnSpc>
                          <a:spcPct val="150000"/>
                        </a:lnSpc>
                        <a:spcAft>
                          <a:spcPts val="0"/>
                        </a:spcAft>
                      </a:pPr>
                      <a:r>
                        <a:rPr lang="en-GB" sz="1600" dirty="0">
                          <a:solidFill>
                            <a:schemeClr val="tx1"/>
                          </a:solidFill>
                          <a:effectLst/>
                          <a:latin typeface="Arial" panose="020B0604020202020204" pitchFamily="34" charset="0"/>
                          <a:cs typeface="Arial" panose="020B0604020202020204" pitchFamily="34" charset="0"/>
                        </a:rPr>
                        <a:t>Reactive fibroblastic proliferation with hemosiderin-laden macrophages due to core biopsy or FNA</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9648" marR="59648" marT="0" marB="0"/>
                </a:tc>
                <a:extLst>
                  <a:ext uri="{0D108BD9-81ED-4DB2-BD59-A6C34878D82A}">
                    <a16:rowId xmlns:a16="http://schemas.microsoft.com/office/drawing/2014/main" val="3930932683"/>
                  </a:ext>
                </a:extLst>
              </a:tr>
            </a:tbl>
          </a:graphicData>
        </a:graphic>
      </p:graphicFrame>
    </p:spTree>
    <p:extLst>
      <p:ext uri="{BB962C8B-B14F-4D97-AF65-F5344CB8AC3E}">
        <p14:creationId xmlns:p14="http://schemas.microsoft.com/office/powerpoint/2010/main" val="40528133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6687"/>
          <a:stretch/>
        </p:blipFill>
        <p:spPr>
          <a:xfrm>
            <a:off x="2087145" y="1259457"/>
            <a:ext cx="8008201" cy="5055082"/>
          </a:xfrm>
          <a:prstGeom prst="rect">
            <a:avLst/>
          </a:prstGeom>
        </p:spPr>
      </p:pic>
      <p:sp>
        <p:nvSpPr>
          <p:cNvPr id="2" name="Title 1"/>
          <p:cNvSpPr>
            <a:spLocks noGrp="1"/>
          </p:cNvSpPr>
          <p:nvPr>
            <p:ph type="title"/>
          </p:nvPr>
        </p:nvSpPr>
        <p:spPr>
          <a:xfrm>
            <a:off x="509666" y="154099"/>
            <a:ext cx="11182662" cy="929390"/>
          </a:xfrm>
        </p:spPr>
        <p:txBody>
          <a:bodyPr>
            <a:normAutofit/>
          </a:bodyPr>
          <a:lstStyle/>
          <a:p>
            <a:pPr algn="ctr"/>
            <a:r>
              <a:rPr lang="en-GB" sz="2800" dirty="0">
                <a:latin typeface="Arial" panose="020B0604020202020204" pitchFamily="34" charset="0"/>
                <a:cs typeface="Arial" panose="020B0604020202020204" pitchFamily="34" charset="0"/>
              </a:rPr>
              <a:t>Neck dissection with soft tissue metastasis (Case 27)</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SCM=sternocleidomastoid muscle, IJV=internal jugular vein. </a:t>
            </a:r>
          </a:p>
        </p:txBody>
      </p:sp>
      <p:sp>
        <p:nvSpPr>
          <p:cNvPr id="6" name="TextBox 5"/>
          <p:cNvSpPr txBox="1"/>
          <p:nvPr/>
        </p:nvSpPr>
        <p:spPr>
          <a:xfrm>
            <a:off x="1056917" y="4382931"/>
            <a:ext cx="724800" cy="369332"/>
          </a:xfrm>
          <a:prstGeom prst="rect">
            <a:avLst/>
          </a:prstGeom>
          <a:no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Fat</a:t>
            </a:r>
          </a:p>
        </p:txBody>
      </p:sp>
      <p:sp>
        <p:nvSpPr>
          <p:cNvPr id="7" name="TextBox 6"/>
          <p:cNvSpPr txBox="1"/>
          <p:nvPr/>
        </p:nvSpPr>
        <p:spPr>
          <a:xfrm>
            <a:off x="1048289" y="3238319"/>
            <a:ext cx="981075" cy="381218"/>
          </a:xfrm>
          <a:prstGeom prst="rect">
            <a:avLst/>
          </a:prstGeom>
          <a:noFill/>
          <a:ln w="254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Tumour</a:t>
            </a:r>
          </a:p>
        </p:txBody>
      </p:sp>
      <p:cxnSp>
        <p:nvCxnSpPr>
          <p:cNvPr id="11" name="Straight Arrow Connector 10"/>
          <p:cNvCxnSpPr>
            <a:stCxn id="6" idx="3"/>
          </p:cNvCxnSpPr>
          <p:nvPr/>
        </p:nvCxnSpPr>
        <p:spPr>
          <a:xfrm>
            <a:off x="1781717" y="4567597"/>
            <a:ext cx="116851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3"/>
          </p:cNvCxnSpPr>
          <p:nvPr/>
        </p:nvCxnSpPr>
        <p:spPr>
          <a:xfrm>
            <a:off x="2029364" y="3428928"/>
            <a:ext cx="332764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9" idx="3"/>
          </p:cNvCxnSpPr>
          <p:nvPr/>
        </p:nvCxnSpPr>
        <p:spPr>
          <a:xfrm>
            <a:off x="1579893" y="5058233"/>
            <a:ext cx="327677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3"/>
          </p:cNvCxnSpPr>
          <p:nvPr/>
        </p:nvCxnSpPr>
        <p:spPr>
          <a:xfrm>
            <a:off x="1781719" y="1808941"/>
            <a:ext cx="357528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57818" y="1624275"/>
            <a:ext cx="723901" cy="369332"/>
          </a:xfrm>
          <a:prstGeom prst="rect">
            <a:avLst/>
          </a:prstGeom>
          <a:no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SCM</a:t>
            </a:r>
          </a:p>
        </p:txBody>
      </p:sp>
      <p:sp>
        <p:nvSpPr>
          <p:cNvPr id="9" name="TextBox 8"/>
          <p:cNvSpPr txBox="1"/>
          <p:nvPr/>
        </p:nvSpPr>
        <p:spPr>
          <a:xfrm>
            <a:off x="1060780" y="4873567"/>
            <a:ext cx="519113" cy="369332"/>
          </a:xfrm>
          <a:prstGeom prst="rect">
            <a:avLst/>
          </a:prstGeom>
          <a:noFill/>
          <a:ln w="254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IJV</a:t>
            </a:r>
          </a:p>
        </p:txBody>
      </p:sp>
    </p:spTree>
    <p:extLst>
      <p:ext uri="{BB962C8B-B14F-4D97-AF65-F5344CB8AC3E}">
        <p14:creationId xmlns:p14="http://schemas.microsoft.com/office/powerpoint/2010/main" val="2997403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008A9-D113-16A3-F95C-3A687F2F92AA}"/>
              </a:ext>
            </a:extLst>
          </p:cNvPr>
          <p:cNvSpPr>
            <a:spLocks noGrp="1"/>
          </p:cNvSpPr>
          <p:nvPr>
            <p:ph type="title"/>
          </p:nvPr>
        </p:nvSpPr>
        <p:spPr>
          <a:xfrm>
            <a:off x="765048" y="171709"/>
            <a:ext cx="10515600" cy="1325563"/>
          </a:xfrm>
        </p:spPr>
        <p:txBody>
          <a:bodyPr>
            <a:normAutofit/>
          </a:bodyPr>
          <a:lstStyle/>
          <a:p>
            <a:pPr algn="ctr"/>
            <a:r>
              <a:rPr lang="en-US" sz="3100" dirty="0">
                <a:latin typeface="Arial" panose="020B0604020202020204" pitchFamily="34" charset="0"/>
                <a:cs typeface="Arial" panose="020B0604020202020204" pitchFamily="34" charset="0"/>
              </a:rPr>
              <a:t>Normal lymph node without metastasis</a:t>
            </a:r>
            <a:br>
              <a:rPr lang="en-US"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Thin capsule (A) with subcapsular sinus containing histiocytes (B).</a:t>
            </a:r>
            <a:endParaRPr lang="en-US" sz="2000" dirty="0">
              <a:latin typeface="Arial" panose="020B0604020202020204" pitchFamily="34" charset="0"/>
              <a:cs typeface="Arial" panose="020B0604020202020204" pitchFamily="34" charset="0"/>
            </a:endParaRPr>
          </a:p>
        </p:txBody>
      </p:sp>
      <p:pic>
        <p:nvPicPr>
          <p:cNvPr id="5" name="Content Placeholder 4" descr="A purple and pink cell&#10;&#10;Description automatically generated">
            <a:extLst>
              <a:ext uri="{FF2B5EF4-FFF2-40B4-BE49-F238E27FC236}">
                <a16:creationId xmlns:a16="http://schemas.microsoft.com/office/drawing/2014/main" id="{717B56D7-7A44-764F-AB0C-461915E005F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320912" y="1825625"/>
            <a:ext cx="5550176" cy="4351338"/>
          </a:xfrm>
        </p:spPr>
      </p:pic>
      <p:pic>
        <p:nvPicPr>
          <p:cNvPr id="7" name="Picture 6" descr="A purple and white cell&#10;&#10;Description automatically generated">
            <a:extLst>
              <a:ext uri="{FF2B5EF4-FFF2-40B4-BE49-F238E27FC236}">
                <a16:creationId xmlns:a16="http://schemas.microsoft.com/office/drawing/2014/main" id="{DF6F8269-E190-5E20-ACBB-AE9B0E77A1EF}"/>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300"/>
                    </a14:imgEffect>
                    <a14:imgEffect>
                      <a14:saturation sat="66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588810" y="1356528"/>
            <a:ext cx="7014377" cy="5501472"/>
          </a:xfrm>
          <a:prstGeom prst="rect">
            <a:avLst/>
          </a:prstGeom>
        </p:spPr>
      </p:pic>
      <p:cxnSp>
        <p:nvCxnSpPr>
          <p:cNvPr id="3" name="Straight Arrow Connector 2">
            <a:extLst>
              <a:ext uri="{FF2B5EF4-FFF2-40B4-BE49-F238E27FC236}">
                <a16:creationId xmlns:a16="http://schemas.microsoft.com/office/drawing/2014/main" id="{6997A9ED-5CD1-69CA-3872-B9080127528B}"/>
              </a:ext>
            </a:extLst>
          </p:cNvPr>
          <p:cNvCxnSpPr/>
          <p:nvPr/>
        </p:nvCxnSpPr>
        <p:spPr>
          <a:xfrm flipH="1">
            <a:off x="8595360" y="2208921"/>
            <a:ext cx="2171703" cy="386832"/>
          </a:xfrm>
          <a:prstGeom prst="straightConnector1">
            <a:avLst/>
          </a:prstGeom>
          <a:noFill/>
          <a:ln w="38100" cap="flat" cmpd="sng" algn="ctr">
            <a:solidFill>
              <a:srgbClr val="FF0000"/>
            </a:solidFill>
            <a:prstDash val="solid"/>
            <a:miter lim="800000"/>
            <a:tailEnd type="triangle"/>
          </a:ln>
          <a:effectLst/>
        </p:spPr>
      </p:cxnSp>
      <p:sp>
        <p:nvSpPr>
          <p:cNvPr id="4" name="TextBox 3">
            <a:extLst>
              <a:ext uri="{FF2B5EF4-FFF2-40B4-BE49-F238E27FC236}">
                <a16:creationId xmlns:a16="http://schemas.microsoft.com/office/drawing/2014/main" id="{0133BA28-7FD5-87E5-79F3-2EE8A38B1179}"/>
              </a:ext>
            </a:extLst>
          </p:cNvPr>
          <p:cNvSpPr txBox="1"/>
          <p:nvPr/>
        </p:nvSpPr>
        <p:spPr>
          <a:xfrm>
            <a:off x="10767063" y="2033005"/>
            <a:ext cx="323850" cy="369332"/>
          </a:xfrm>
          <a:prstGeom prst="rect">
            <a:avLst/>
          </a:prstGeom>
          <a:noFill/>
          <a:ln w="254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a:t>
            </a:r>
          </a:p>
        </p:txBody>
      </p:sp>
      <p:cxnSp>
        <p:nvCxnSpPr>
          <p:cNvPr id="6" name="Straight Arrow Connector 5">
            <a:extLst>
              <a:ext uri="{FF2B5EF4-FFF2-40B4-BE49-F238E27FC236}">
                <a16:creationId xmlns:a16="http://schemas.microsoft.com/office/drawing/2014/main" id="{E81CE532-13F7-EF4E-BAF6-722EBFA6F0D8}"/>
              </a:ext>
            </a:extLst>
          </p:cNvPr>
          <p:cNvCxnSpPr>
            <a:cxnSpLocks/>
          </p:cNvCxnSpPr>
          <p:nvPr/>
        </p:nvCxnSpPr>
        <p:spPr>
          <a:xfrm flipH="1">
            <a:off x="9094511" y="4107264"/>
            <a:ext cx="1475953" cy="0"/>
          </a:xfrm>
          <a:prstGeom prst="straightConnector1">
            <a:avLst/>
          </a:prstGeom>
          <a:noFill/>
          <a:ln w="38100" cap="flat" cmpd="sng" algn="ctr">
            <a:solidFill>
              <a:srgbClr val="FF0000"/>
            </a:solidFill>
            <a:prstDash val="solid"/>
            <a:miter lim="800000"/>
            <a:tailEnd type="triangle"/>
          </a:ln>
          <a:effectLst/>
        </p:spPr>
      </p:cxnSp>
      <p:sp>
        <p:nvSpPr>
          <p:cNvPr id="9" name="TextBox 8">
            <a:extLst>
              <a:ext uri="{FF2B5EF4-FFF2-40B4-BE49-F238E27FC236}">
                <a16:creationId xmlns:a16="http://schemas.microsoft.com/office/drawing/2014/main" id="{483CD8E5-19D6-CFC0-18B3-36B6E1CB4F78}"/>
              </a:ext>
            </a:extLst>
          </p:cNvPr>
          <p:cNvSpPr txBox="1"/>
          <p:nvPr/>
        </p:nvSpPr>
        <p:spPr>
          <a:xfrm>
            <a:off x="10561326" y="3928844"/>
            <a:ext cx="323850" cy="369332"/>
          </a:xfrm>
          <a:prstGeom prst="rect">
            <a:avLst/>
          </a:prstGeom>
          <a:noFill/>
          <a:ln w="254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1844755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360D1-A553-3E79-DC0E-4039CDDE24E4}"/>
              </a:ext>
            </a:extLst>
          </p:cNvPr>
          <p:cNvSpPr>
            <a:spLocks noGrp="1"/>
          </p:cNvSpPr>
          <p:nvPr>
            <p:ph type="title"/>
          </p:nvPr>
        </p:nvSpPr>
        <p:spPr/>
        <p:txBody>
          <a:bodyPr>
            <a:normAutofit/>
          </a:bodyPr>
          <a:lstStyle/>
          <a:p>
            <a:pPr algn="ctr"/>
            <a:r>
              <a:rPr lang="en-US" sz="3100" dirty="0">
                <a:latin typeface="Arial" panose="020B0604020202020204" pitchFamily="34" charset="0"/>
                <a:cs typeface="Arial" panose="020B0604020202020204" pitchFamily="34" charset="0"/>
              </a:rPr>
              <a:t>Normal lymph node </a:t>
            </a:r>
            <a:br>
              <a:rPr lang="en-US" sz="31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S</a:t>
            </a:r>
            <a:r>
              <a:rPr lang="en-US" sz="2000" dirty="0"/>
              <a:t>ubcapsular, intranodal adipose tissue (A), a potential pitfall in assessing for </a:t>
            </a:r>
            <a:r>
              <a:rPr lang="en-US" sz="2000" dirty="0" err="1"/>
              <a:t>pENE</a:t>
            </a:r>
            <a:r>
              <a:rPr lang="en-US" sz="2000" dirty="0"/>
              <a:t> </a:t>
            </a:r>
          </a:p>
        </p:txBody>
      </p:sp>
      <p:pic>
        <p:nvPicPr>
          <p:cNvPr id="5" name="Content Placeholder 4" descr="A purple and white background&#10;&#10;Description automatically generated">
            <a:extLst>
              <a:ext uri="{FF2B5EF4-FFF2-40B4-BE49-F238E27FC236}">
                <a16:creationId xmlns:a16="http://schemas.microsoft.com/office/drawing/2014/main" id="{D9D8D206-6999-23B5-2362-DF5B7E145AE3}"/>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3326967" y="1825625"/>
            <a:ext cx="5538066" cy="4351338"/>
          </a:xfrm>
        </p:spPr>
      </p:pic>
      <p:pic>
        <p:nvPicPr>
          <p:cNvPr id="7" name="Picture 6" descr="A close-up of a microscope&#10;&#10;Description automatically generated">
            <a:extLst>
              <a:ext uri="{FF2B5EF4-FFF2-40B4-BE49-F238E27FC236}">
                <a16:creationId xmlns:a16="http://schemas.microsoft.com/office/drawing/2014/main" id="{961FCE04-7773-98FA-CA53-C5BF12B46DBF}"/>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2888232" y="1826206"/>
            <a:ext cx="6415538" cy="5031794"/>
          </a:xfrm>
          <a:prstGeom prst="rect">
            <a:avLst/>
          </a:prstGeom>
        </p:spPr>
      </p:pic>
      <p:sp>
        <p:nvSpPr>
          <p:cNvPr id="8" name="TextBox 7">
            <a:extLst>
              <a:ext uri="{FF2B5EF4-FFF2-40B4-BE49-F238E27FC236}">
                <a16:creationId xmlns:a16="http://schemas.microsoft.com/office/drawing/2014/main" id="{22BD7DFD-BC85-A163-446D-B9450232CCB1}"/>
              </a:ext>
            </a:extLst>
          </p:cNvPr>
          <p:cNvSpPr txBox="1"/>
          <p:nvPr/>
        </p:nvSpPr>
        <p:spPr>
          <a:xfrm>
            <a:off x="9944103" y="4012384"/>
            <a:ext cx="323850" cy="369332"/>
          </a:xfrm>
          <a:prstGeom prst="rect">
            <a:avLst/>
          </a:prstGeom>
          <a:noFill/>
          <a:ln w="25400">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p>
        </p:txBody>
      </p:sp>
      <p:cxnSp>
        <p:nvCxnSpPr>
          <p:cNvPr id="3" name="Straight Arrow Connector 2">
            <a:extLst>
              <a:ext uri="{FF2B5EF4-FFF2-40B4-BE49-F238E27FC236}">
                <a16:creationId xmlns:a16="http://schemas.microsoft.com/office/drawing/2014/main" id="{54241FDE-6333-7D5F-A389-631C8EFE00EB}"/>
              </a:ext>
            </a:extLst>
          </p:cNvPr>
          <p:cNvCxnSpPr/>
          <p:nvPr/>
        </p:nvCxnSpPr>
        <p:spPr>
          <a:xfrm flipH="1">
            <a:off x="7772398" y="4167871"/>
            <a:ext cx="2171703" cy="386832"/>
          </a:xfrm>
          <a:prstGeom prst="straightConnector1">
            <a:avLst/>
          </a:prstGeom>
          <a:noFill/>
          <a:ln w="38100" cap="flat" cmpd="sng" algn="ctr">
            <a:solidFill>
              <a:srgbClr val="FF0000"/>
            </a:solidFill>
            <a:prstDash val="solid"/>
            <a:miter lim="800000"/>
            <a:tailEnd type="triangle"/>
          </a:ln>
          <a:effectLst/>
        </p:spPr>
      </p:cxnSp>
      <p:cxnSp>
        <p:nvCxnSpPr>
          <p:cNvPr id="4" name="Straight Arrow Connector 3">
            <a:extLst>
              <a:ext uri="{FF2B5EF4-FFF2-40B4-BE49-F238E27FC236}">
                <a16:creationId xmlns:a16="http://schemas.microsoft.com/office/drawing/2014/main" id="{A7FFD607-D4C7-760E-BA72-F9A3DDA2C832}"/>
              </a:ext>
            </a:extLst>
          </p:cNvPr>
          <p:cNvCxnSpPr>
            <a:cxnSpLocks/>
          </p:cNvCxnSpPr>
          <p:nvPr/>
        </p:nvCxnSpPr>
        <p:spPr>
          <a:xfrm flipH="1">
            <a:off x="7562088" y="4197050"/>
            <a:ext cx="2382012" cy="1067871"/>
          </a:xfrm>
          <a:prstGeom prst="straightConnector1">
            <a:avLst/>
          </a:prstGeom>
          <a:noFill/>
          <a:ln w="38100" cap="flat" cmpd="sng" algn="ctr">
            <a:solidFill>
              <a:srgbClr val="FF0000"/>
            </a:solidFill>
            <a:prstDash val="solid"/>
            <a:miter lim="800000"/>
            <a:tailEnd type="triangle"/>
          </a:ln>
          <a:effectLst/>
        </p:spPr>
      </p:cxnSp>
      <p:cxnSp>
        <p:nvCxnSpPr>
          <p:cNvPr id="9" name="Straight Arrow Connector 8">
            <a:extLst>
              <a:ext uri="{FF2B5EF4-FFF2-40B4-BE49-F238E27FC236}">
                <a16:creationId xmlns:a16="http://schemas.microsoft.com/office/drawing/2014/main" id="{DFB9CE1B-3F23-E93B-D276-D0666979C037}"/>
              </a:ext>
            </a:extLst>
          </p:cNvPr>
          <p:cNvCxnSpPr>
            <a:cxnSpLocks/>
            <a:stCxn id="8" idx="1"/>
          </p:cNvCxnSpPr>
          <p:nvPr/>
        </p:nvCxnSpPr>
        <p:spPr>
          <a:xfrm flipH="1" flipV="1">
            <a:off x="8538079" y="3129179"/>
            <a:ext cx="1406024" cy="1067871"/>
          </a:xfrm>
          <a:prstGeom prst="straightConnector1">
            <a:avLst/>
          </a:prstGeom>
          <a:noFill/>
          <a:ln w="38100" cap="flat" cmpd="sng" algn="ctr">
            <a:solidFill>
              <a:srgbClr val="FF0000"/>
            </a:solidFill>
            <a:prstDash val="solid"/>
            <a:miter lim="800000"/>
            <a:tailEnd type="triangle"/>
          </a:ln>
          <a:effectLst/>
        </p:spPr>
      </p:cxnSp>
    </p:spTree>
    <p:extLst>
      <p:ext uri="{BB962C8B-B14F-4D97-AF65-F5344CB8AC3E}">
        <p14:creationId xmlns:p14="http://schemas.microsoft.com/office/powerpoint/2010/main" val="3004332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27589"/>
          <a:stretch/>
        </p:blipFill>
        <p:spPr>
          <a:xfrm>
            <a:off x="1129270" y="1562100"/>
            <a:ext cx="7171111" cy="5295900"/>
          </a:xfrm>
          <a:prstGeom prst="rect">
            <a:avLst/>
          </a:prstGeom>
        </p:spPr>
      </p:pic>
      <p:cxnSp>
        <p:nvCxnSpPr>
          <p:cNvPr id="9" name="Straight Arrow Connector 8"/>
          <p:cNvCxnSpPr>
            <a:stCxn id="4" idx="1"/>
          </p:cNvCxnSpPr>
          <p:nvPr/>
        </p:nvCxnSpPr>
        <p:spPr>
          <a:xfrm flipH="1">
            <a:off x="6981825" y="3032641"/>
            <a:ext cx="1590676" cy="95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6400800" y="2556393"/>
            <a:ext cx="2171703" cy="3868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6400800" y="3537466"/>
            <a:ext cx="2181228" cy="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572501" y="334327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B</a:t>
            </a:r>
          </a:p>
        </p:txBody>
      </p:sp>
      <p:sp>
        <p:nvSpPr>
          <p:cNvPr id="21" name="TextBox 20"/>
          <p:cNvSpPr txBox="1"/>
          <p:nvPr/>
        </p:nvSpPr>
        <p:spPr>
          <a:xfrm>
            <a:off x="8572501" y="237172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C</a:t>
            </a:r>
          </a:p>
        </p:txBody>
      </p:sp>
      <p:sp>
        <p:nvSpPr>
          <p:cNvPr id="23" name="Title 1"/>
          <p:cNvSpPr>
            <a:spLocks noGrp="1"/>
          </p:cNvSpPr>
          <p:nvPr>
            <p:ph type="title"/>
          </p:nvPr>
        </p:nvSpPr>
        <p:spPr>
          <a:xfrm>
            <a:off x="476251" y="149905"/>
            <a:ext cx="11229974" cy="929390"/>
          </a:xfrm>
        </p:spPr>
        <p:txBody>
          <a:bodyPr>
            <a:noAutofit/>
          </a:bodyPr>
          <a:lstStyle/>
          <a:p>
            <a:pPr algn="ctr"/>
            <a:r>
              <a:rPr lang="en-GB" sz="2800" dirty="0">
                <a:latin typeface="Arial" panose="020B0604020202020204" pitchFamily="34" charset="0"/>
                <a:cs typeface="Arial" panose="020B0604020202020204" pitchFamily="34" charset="0"/>
              </a:rPr>
              <a:t>No pENE (Case 1)</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Metastatic SCC in the sub-capsular sinus (A) and cortex (B)</a:t>
            </a:r>
            <a:r>
              <a:rPr lang="en-GB" sz="1800" dirty="0">
                <a:solidFill>
                  <a:prstClr val="black"/>
                </a:solidFill>
                <a:latin typeface="Arial" panose="020B0604020202020204" pitchFamily="34" charset="0"/>
                <a:cs typeface="Arial" panose="020B0604020202020204" pitchFamily="34" charset="0"/>
              </a:rPr>
              <a:t>. The capsule (C) is intact</a:t>
            </a:r>
            <a:r>
              <a:rPr lang="en-GB" sz="1800" dirty="0">
                <a:latin typeface="Arial" panose="020B0604020202020204" pitchFamily="34" charset="0"/>
                <a:cs typeface="Arial" panose="020B0604020202020204" pitchFamily="34" charset="0"/>
              </a:rPr>
              <a:t>.</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There is no </a:t>
            </a:r>
            <a:r>
              <a:rPr lang="en-GB" sz="1800" dirty="0" err="1">
                <a:latin typeface="Arial" panose="020B0604020202020204" pitchFamily="34" charset="0"/>
                <a:cs typeface="Arial" panose="020B0604020202020204" pitchFamily="34" charset="0"/>
              </a:rPr>
              <a:t>extranodal</a:t>
            </a:r>
            <a:r>
              <a:rPr lang="en-GB" sz="1800" dirty="0">
                <a:latin typeface="Arial" panose="020B0604020202020204" pitchFamily="34" charset="0"/>
                <a:cs typeface="Arial" panose="020B0604020202020204" pitchFamily="34" charset="0"/>
              </a:rPr>
              <a:t> extension.</a:t>
            </a:r>
          </a:p>
        </p:txBody>
      </p:sp>
      <p:sp>
        <p:nvSpPr>
          <p:cNvPr id="4" name="TextBox 3"/>
          <p:cNvSpPr txBox="1"/>
          <p:nvPr/>
        </p:nvSpPr>
        <p:spPr>
          <a:xfrm>
            <a:off x="8572501" y="2847975"/>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1414592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594" y="1562100"/>
            <a:ext cx="9903329" cy="5295899"/>
          </a:xfrm>
          <a:prstGeom prst="rect">
            <a:avLst/>
          </a:prstGeom>
        </p:spPr>
      </p:pic>
      <p:sp>
        <p:nvSpPr>
          <p:cNvPr id="5" name="Title 1"/>
          <p:cNvSpPr>
            <a:spLocks noGrp="1"/>
          </p:cNvSpPr>
          <p:nvPr>
            <p:ph type="title"/>
          </p:nvPr>
        </p:nvSpPr>
        <p:spPr>
          <a:xfrm>
            <a:off x="476251" y="149905"/>
            <a:ext cx="11229974" cy="929390"/>
          </a:xfrm>
        </p:spPr>
        <p:txBody>
          <a:bodyPr>
            <a:noAutofit/>
          </a:bodyPr>
          <a:lstStyle/>
          <a:p>
            <a:pPr algn="ctr"/>
            <a:r>
              <a:rPr lang="en-GB" sz="2800" dirty="0">
                <a:latin typeface="Arial" panose="020B0604020202020204" pitchFamily="34" charset="0"/>
                <a:cs typeface="Arial" panose="020B0604020202020204" pitchFamily="34" charset="0"/>
              </a:rPr>
              <a:t>No pENE (Case 1 high power)</a:t>
            </a:r>
            <a:br>
              <a:rPr lang="en-GB" sz="2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Metastatic SCC in the sub-capsular sinus (A) and cortex (B)</a:t>
            </a:r>
            <a:r>
              <a:rPr lang="en-GB" sz="1800" dirty="0">
                <a:solidFill>
                  <a:prstClr val="black"/>
                </a:solidFill>
                <a:latin typeface="Arial" panose="020B0604020202020204" pitchFamily="34" charset="0"/>
                <a:cs typeface="Arial" panose="020B0604020202020204" pitchFamily="34" charset="0"/>
              </a:rPr>
              <a:t>. The capsule (C) is intact</a:t>
            </a:r>
            <a:r>
              <a:rPr lang="en-GB" sz="1800" dirty="0">
                <a:latin typeface="Arial" panose="020B0604020202020204" pitchFamily="34" charset="0"/>
                <a:cs typeface="Arial" panose="020B0604020202020204" pitchFamily="34" charset="0"/>
              </a:rPr>
              <a:t>.</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There is no </a:t>
            </a:r>
            <a:r>
              <a:rPr lang="en-GB" sz="1800" dirty="0" err="1">
                <a:latin typeface="Arial" panose="020B0604020202020204" pitchFamily="34" charset="0"/>
                <a:cs typeface="Arial" panose="020B0604020202020204" pitchFamily="34" charset="0"/>
              </a:rPr>
              <a:t>extranodal</a:t>
            </a:r>
            <a:r>
              <a:rPr lang="en-GB" sz="1800" dirty="0">
                <a:latin typeface="Arial" panose="020B0604020202020204" pitchFamily="34" charset="0"/>
                <a:cs typeface="Arial" panose="020B0604020202020204" pitchFamily="34" charset="0"/>
              </a:rPr>
              <a:t> extension.</a:t>
            </a:r>
          </a:p>
        </p:txBody>
      </p:sp>
      <p:sp>
        <p:nvSpPr>
          <p:cNvPr id="6" name="TextBox 5"/>
          <p:cNvSpPr txBox="1"/>
          <p:nvPr/>
        </p:nvSpPr>
        <p:spPr>
          <a:xfrm>
            <a:off x="8982076" y="371475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A</a:t>
            </a:r>
          </a:p>
        </p:txBody>
      </p:sp>
      <p:sp>
        <p:nvSpPr>
          <p:cNvPr id="7" name="TextBox 6"/>
          <p:cNvSpPr txBox="1"/>
          <p:nvPr/>
        </p:nvSpPr>
        <p:spPr>
          <a:xfrm>
            <a:off x="6372226" y="556260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B</a:t>
            </a:r>
          </a:p>
        </p:txBody>
      </p:sp>
      <p:sp>
        <p:nvSpPr>
          <p:cNvPr id="8" name="TextBox 7"/>
          <p:cNvSpPr txBox="1"/>
          <p:nvPr/>
        </p:nvSpPr>
        <p:spPr>
          <a:xfrm>
            <a:off x="6372226" y="3276600"/>
            <a:ext cx="323850" cy="369332"/>
          </a:xfrm>
          <a:prstGeom prst="rect">
            <a:avLst/>
          </a:prstGeom>
          <a:noFill/>
          <a:ln w="25400">
            <a:solidFill>
              <a:schemeClr val="tx1"/>
            </a:solidFill>
          </a:ln>
        </p:spPr>
        <p:txBody>
          <a:bodyPr wrap="square" rtlCol="0">
            <a:spAutoFit/>
          </a:bodyPr>
          <a:lstStyle/>
          <a:p>
            <a:r>
              <a:rPr lang="en-GB" dirty="0">
                <a:latin typeface="Arial" panose="020B0604020202020204" pitchFamily="34" charset="0"/>
                <a:cs typeface="Arial" panose="020B0604020202020204" pitchFamily="34" charset="0"/>
              </a:rPr>
              <a:t>C</a:t>
            </a:r>
          </a:p>
        </p:txBody>
      </p:sp>
    </p:spTree>
    <p:extLst>
      <p:ext uri="{BB962C8B-B14F-4D97-AF65-F5344CB8AC3E}">
        <p14:creationId xmlns:p14="http://schemas.microsoft.com/office/powerpoint/2010/main" val="1935170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4035</TotalTime>
  <Words>1870</Words>
  <Application>Microsoft Office PowerPoint</Application>
  <PresentationFormat>Widescreen</PresentationFormat>
  <Paragraphs>142</Paragraphs>
  <Slides>50</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Calibri Light</vt:lpstr>
      <vt:lpstr>Office Theme</vt:lpstr>
      <vt:lpstr>Standardised definitions and diagnostic criteria for extranodal extension on histopathological examination in head and neck cancer:  HNCIG international consensus recommendations</vt:lpstr>
      <vt:lpstr>Standardised definitions and diagnostic criteria for extranodal extension on histopathological examination in head and neck cancer:  HNCIG international consensus recommendations</vt:lpstr>
      <vt:lpstr>Schematic diagram of the diagnostic criteria for pathological extranodal extension and soft tissue metastasis</vt:lpstr>
      <vt:lpstr>Examples of cases with no pENE and possible pitfalls - cases that are NOT pENE but could be confused as such</vt:lpstr>
      <vt:lpstr>Standardised definitions and diagnostic criteria for extranodal extension on histopathological examination in head and neck cancer:  HNCIG international consensus recommendations</vt:lpstr>
      <vt:lpstr>Normal lymph node without metastasis Thin capsule (A) with subcapsular sinus containing histiocytes (B).</vt:lpstr>
      <vt:lpstr>Normal lymph node  Subcapsular, intranodal adipose tissue (A), a potential pitfall in assessing for pENE </vt:lpstr>
      <vt:lpstr>No pENE (Case 1) Metastatic SCC in the sub-capsular sinus (A) and cortex (B). The capsule (C) is intact. There is no extranodal extension.</vt:lpstr>
      <vt:lpstr>No pENE (Case 1 high power) Metastatic SCC in the sub-capsular sinus (A) and cortex (B). The capsule (C) is intact. There is no extranodal extension.</vt:lpstr>
      <vt:lpstr>No pENE (Case 2) Central metastasis away from capsule</vt:lpstr>
      <vt:lpstr>No pENE (Case 3) Metastatic SCC lies adjacent to the peri-nodal fat (A), but the capsule (B) is intact. There is no extranodal extension.</vt:lpstr>
      <vt:lpstr>No pENE (Case 4) Metastatic SCC has effaced the lymph node architecture, but the capsule (A) is intact and fibrotic. There is no extranodal extension.</vt:lpstr>
      <vt:lpstr>No pENE (Case 5) Cystic metastasis (A) with thickened pseudocapsule (B)</vt:lpstr>
      <vt:lpstr>No pENE (Case 6) Metastatic SCC lies adjacent to the peri-nodal fat, but the tumour is invested by lymphoid tissue suggesting it is still confined to the lymph node. There is no extranodal extension.</vt:lpstr>
      <vt:lpstr>No pENE (Case 6 high power) Metastatic SCC lies adjacent to the peri-nodal fat (A), but the tumour is invested by lymphoid tissue (B), suggesting it is still confined to the lymph node. There is no extranodal extension.</vt:lpstr>
      <vt:lpstr>No pENE (Case 7) A cystic metastasis has effaced the lymph node architecture, but the capsule is intact and fibrotic.  There is no extranodal extension.</vt:lpstr>
      <vt:lpstr>No pENE (Case 7 high power) A cystic metastatic SCC has effaced the lymph node architecture, but the capsule (A) is intact. There is no extranodal extension.</vt:lpstr>
      <vt:lpstr>No pENE (Case 8) Metastatic SCC extends into the hilum of the lymph node, but the tumour is invested by lymphoid tissue, suggesting it is still confined to the lymph node. There is no extranodal extension.</vt:lpstr>
      <vt:lpstr>No pENE (Case 8 high power) Metastatic SCC extends into the hilum of the lymph node, but the tumour is invested by lymphoid tissue, suggesting it is still confined to the lymph node. There is no extranodal extension.</vt:lpstr>
      <vt:lpstr>No pENE (Case 9) SCC in a peri-nodal lymphatic channel. There is no extranodal extension.</vt:lpstr>
      <vt:lpstr>No pENE (Case 10) SCC in a peri-nodal vessel. There is no extranodal extension.</vt:lpstr>
      <vt:lpstr>No pENE (Case 10 high power) SCC in a peri-nodal vessel. There is no extranodal extension.</vt:lpstr>
      <vt:lpstr>No pENE (Case 11) SCC in a peri-nodal vessel. There is no extranodal extension.</vt:lpstr>
      <vt:lpstr>No pENE (Case 12) Two lymph nodes that contain metastatic SCC. The lymph nodes are fused by fibrosis of the capsule, rather than as a consequence of extranodal extension. There is no invasion of the peri-nodal fat.</vt:lpstr>
      <vt:lpstr>No pENE (Case 12 high power) Two lymph nodes that contain metastatic SCC. The lymph nodes are fused by fibrosis of the capsule, rather than as a consequence of extranodal extension.</vt:lpstr>
      <vt:lpstr>No pENE (Case 13) A lymph node that contains metastatic SCC. The periphery of the lymph node has been disrupted by a core biopsy. There are accumulations of macrophages (A) and fibrosis (B). The metastasis is discontinuous (C) and shows central degpENEration (D).  There is a fragment of disrupted tumour in the fibrotic capsule (red circle), but no extranodal extension.</vt:lpstr>
      <vt:lpstr>No pENE (Case 13 high power) The periphery of the lymph node has been disrupted by a core biopsy. There are accumulations of macrophages (A) and fibrosis (B). The metastasis is discontinuous (C) and shows central degpENEration (D).  There is a fragment of disrupted tumour in the fibrotic capsule (red circle), but no extranodal extension.</vt:lpstr>
      <vt:lpstr>Examples of cases that have minor or major pENE</vt:lpstr>
      <vt:lpstr>Standardised definitions and diagnostic criteria for extranodal extension on histopathological examination in head and neck cancer:  HNCIG international consensus recommendations</vt:lpstr>
      <vt:lpstr>Minor pENE (Case 14) Metastatic SCC with focal invasion of the peri-nodal fibro-adipose tissue. The tumour is estimated to extend 1mm from the periphery of the lymph node; minor extranodal extension.</vt:lpstr>
      <vt:lpstr>Minor pENE (Case 15) Metastatic SCC with focal invasion of the peri-nodal fibro-adipose tissue. The tumour is estimated to extend 1mm from the periphery of the lymph node; minor extranodal extension.</vt:lpstr>
      <vt:lpstr>Minor pENE (Case 16) Metastatic SCC with focal invasion of the peri-nodal fibro-adipose tissue. The tumour is estimated to extend 1mm from the periphery of the lymph node; minor extranodal extension.</vt:lpstr>
      <vt:lpstr>Minor pENE (Case 17) A small lymph node with metastatic SCC that shows a non-cohesive pattern of invasion into the peri-nodal fibro-adipose tissue.</vt:lpstr>
      <vt:lpstr>Minor pENE (Case 17 high power) A small lymph node with metastatic SCC that shows a non-cohesive pattern of invasion into the peri-nodal fibro-adipose tissue. The tumour is estimated to extend 1.5mm from the periphery of the lymph node; minor extranodal extension.</vt:lpstr>
      <vt:lpstr>Minor pENE (Case 18) Metastatic SCC extends into the hilum of the lymph node and there is invasion of the hilar fat. The tumour is estimated to extend 2mm into the hilar fat; minor extranodal extension.</vt:lpstr>
      <vt:lpstr>Major pENE (Case 19) Metastatic SCC that shows invasion into the peri-nodal fibro-adipose tissue. The tumour is estimated to extend 3mm from the periphery of the lymph node; major extranodal extension.</vt:lpstr>
      <vt:lpstr>Major pENE (Case 20) Metastatic SCC that shows invasion into the peri-nodal fibro-adipose tissue.</vt:lpstr>
      <vt:lpstr>Major pENE (Case 20 high power) Metastatic SCC that shows invasion into the peri-nodal fibro-adipose tissue. The tumour is estimated to extend 3.6mm from the periphery of the lymph node; major extranodal extension.</vt:lpstr>
      <vt:lpstr>Major pENE (Case 21) Metastatic SCC that shows invasion into the peri-nodal fibro-adipose tissue. The tumour is estimated to extend 8mm from the periphery of the lymph node; major extranodal extension.</vt:lpstr>
      <vt:lpstr>Major pENE (Case 21 high power) Metastatic SCC that shows invasion (red arrows) into the peri-nodal fibro-adipose tissue; major extranodal extension</vt:lpstr>
      <vt:lpstr>Major pENE (Case 22) Two lymph nodes that contain metastatic SCC. The lymph nodes are fused by major extranodal extension (estimated to measure &gt;2mm).</vt:lpstr>
      <vt:lpstr>Major pENE (Case 23) Fused lymph nodes that show major extranodal extension (&gt;2mm, a precise measurement is not feasible, red circle).</vt:lpstr>
      <vt:lpstr>Major pENE (Case 23 high power) Fused lymph nodes that show major extranodal extension (&gt;2mm, a precise measurement is not feasible).</vt:lpstr>
      <vt:lpstr>Neck dissection with fused lymph nodes and major pENE (Case 24) SCM=sternocleidomastoid muscle, IJV=internal jugular vein. </vt:lpstr>
      <vt:lpstr>Examples of cases with Soft Tissue Metastases (STM)</vt:lpstr>
      <vt:lpstr>Standardised definitions and diagnostic criteria for extranodal extension on histopathological examination in head and neck cancer:  HNCIG international consensus recommendations</vt:lpstr>
      <vt:lpstr>Soft tissue metastasis (Case 25) Squamous cell carcinoma in striated muscle.</vt:lpstr>
      <vt:lpstr>Soft tissue metastasis (Case 26) Squamous cell carcinoma in dense fibrous tissue. IJV=internal jugular vein.</vt:lpstr>
      <vt:lpstr>Soft tissue metastasis (Case 26 high power) Squamous cell carcinoma in dense fibrous tissue. IJV=internal jugular vein.</vt:lpstr>
      <vt:lpstr>Neck dissection with soft tissue metastasis (Case 27) SCM=sternocleidomastoid muscle, IJV=internal jugular vein.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 Eugene</dc:creator>
  <cp:lastModifiedBy>Henson, Christina E.  (HSC)</cp:lastModifiedBy>
  <cp:revision>112</cp:revision>
  <cp:lastPrinted>2024-02-09T11:15:00Z</cp:lastPrinted>
  <dcterms:created xsi:type="dcterms:W3CDTF">2023-10-09T18:40:28Z</dcterms:created>
  <dcterms:modified xsi:type="dcterms:W3CDTF">2024-03-13T18:13:42Z</dcterms:modified>
</cp:coreProperties>
</file>